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65" r:id="rId3"/>
    <p:sldId id="266" r:id="rId4"/>
    <p:sldId id="267" r:id="rId5"/>
    <p:sldId id="263" r:id="rId6"/>
    <p:sldId id="264" r:id="rId7"/>
    <p:sldId id="284" r:id="rId8"/>
    <p:sldId id="285" r:id="rId9"/>
    <p:sldId id="301" r:id="rId10"/>
    <p:sldId id="268" r:id="rId11"/>
    <p:sldId id="462" r:id="rId12"/>
    <p:sldId id="464" r:id="rId13"/>
    <p:sldId id="465" r:id="rId14"/>
    <p:sldId id="466" r:id="rId15"/>
    <p:sldId id="361" r:id="rId16"/>
    <p:sldId id="410" r:id="rId17"/>
    <p:sldId id="409" r:id="rId18"/>
    <p:sldId id="411" r:id="rId19"/>
    <p:sldId id="413" r:id="rId20"/>
    <p:sldId id="439" r:id="rId21"/>
    <p:sldId id="353" r:id="rId22"/>
    <p:sldId id="438" r:id="rId23"/>
    <p:sldId id="392" r:id="rId24"/>
    <p:sldId id="422" r:id="rId25"/>
    <p:sldId id="436" r:id="rId26"/>
    <p:sldId id="437" r:id="rId27"/>
    <p:sldId id="458" r:id="rId28"/>
    <p:sldId id="414" r:id="rId29"/>
    <p:sldId id="356" r:id="rId30"/>
    <p:sldId id="389" r:id="rId31"/>
    <p:sldId id="400" r:id="rId32"/>
    <p:sldId id="401" r:id="rId33"/>
    <p:sldId id="398" r:id="rId34"/>
    <p:sldId id="399" r:id="rId35"/>
    <p:sldId id="393" r:id="rId36"/>
    <p:sldId id="298" r:id="rId37"/>
    <p:sldId id="397" r:id="rId38"/>
    <p:sldId id="402" r:id="rId39"/>
    <p:sldId id="403" r:id="rId40"/>
    <p:sldId id="355" r:id="rId41"/>
    <p:sldId id="446" r:id="rId42"/>
    <p:sldId id="447" r:id="rId43"/>
    <p:sldId id="391" r:id="rId44"/>
    <p:sldId id="444" r:id="rId45"/>
    <p:sldId id="415" r:id="rId46"/>
    <p:sldId id="297" r:id="rId47"/>
    <p:sldId id="405" r:id="rId48"/>
    <p:sldId id="406" r:id="rId49"/>
    <p:sldId id="460" r:id="rId50"/>
    <p:sldId id="461" r:id="rId51"/>
    <p:sldId id="440" r:id="rId52"/>
    <p:sldId id="394" r:id="rId53"/>
    <p:sldId id="396" r:id="rId54"/>
    <p:sldId id="420" r:id="rId55"/>
    <p:sldId id="421" r:id="rId56"/>
    <p:sldId id="424" r:id="rId57"/>
    <p:sldId id="453" r:id="rId58"/>
    <p:sldId id="454" r:id="rId59"/>
    <p:sldId id="455" r:id="rId60"/>
    <p:sldId id="423" r:id="rId61"/>
    <p:sldId id="459" r:id="rId62"/>
    <p:sldId id="408" r:id="rId63"/>
    <p:sldId id="456" r:id="rId64"/>
    <p:sldId id="457" r:id="rId65"/>
    <p:sldId id="416" r:id="rId66"/>
    <p:sldId id="443" r:id="rId67"/>
    <p:sldId id="364" r:id="rId68"/>
    <p:sldId id="467" r:id="rId69"/>
    <p:sldId id="473" r:id="rId70"/>
    <p:sldId id="468" r:id="rId71"/>
    <p:sldId id="469" r:id="rId72"/>
    <p:sldId id="470" r:id="rId73"/>
    <p:sldId id="471" r:id="rId74"/>
    <p:sldId id="472" r:id="rId75"/>
    <p:sldId id="425" r:id="rId76"/>
    <p:sldId id="431" r:id="rId77"/>
    <p:sldId id="426" r:id="rId78"/>
    <p:sldId id="427" r:id="rId79"/>
    <p:sldId id="428" r:id="rId80"/>
    <p:sldId id="430" r:id="rId81"/>
    <p:sldId id="429" r:id="rId82"/>
    <p:sldId id="432" r:id="rId83"/>
    <p:sldId id="433" r:id="rId84"/>
    <p:sldId id="434" r:id="rId85"/>
    <p:sldId id="448" r:id="rId86"/>
    <p:sldId id="449" r:id="rId87"/>
    <p:sldId id="450" r:id="rId88"/>
    <p:sldId id="451" r:id="rId89"/>
    <p:sldId id="452" r:id="rId90"/>
    <p:sldId id="474" r:id="rId91"/>
    <p:sldId id="475" r:id="rId92"/>
    <p:sldId id="476" r:id="rId93"/>
    <p:sldId id="477" r:id="rId94"/>
    <p:sldId id="478" r:id="rId95"/>
    <p:sldId id="479" r:id="rId96"/>
    <p:sldId id="480" r:id="rId97"/>
    <p:sldId id="481" r:id="rId98"/>
    <p:sldId id="482" r:id="rId99"/>
    <p:sldId id="483" r:id="rId100"/>
    <p:sldId id="484" r:id="rId101"/>
    <p:sldId id="485" r:id="rId102"/>
    <p:sldId id="486" r:id="rId103"/>
    <p:sldId id="487" r:id="rId104"/>
    <p:sldId id="488" r:id="rId105"/>
    <p:sldId id="489" r:id="rId106"/>
    <p:sldId id="490" r:id="rId107"/>
    <p:sldId id="491" r:id="rId108"/>
    <p:sldId id="492" r:id="rId109"/>
    <p:sldId id="493" r:id="rId110"/>
    <p:sldId id="494" r:id="rId111"/>
  </p:sldIdLst>
  <p:sldSz cx="9144000" cy="6858000" type="screen4x3"/>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84" d="100"/>
          <a:sy n="84" d="100"/>
        </p:scale>
        <p:origin x="1334" y="77"/>
      </p:cViewPr>
      <p:guideLst/>
    </p:cSldViewPr>
  </p:slideViewPr>
  <p:notesTextViewPr>
    <p:cViewPr>
      <p:scale>
        <a:sx n="1" d="1"/>
        <a:sy n="1" d="1"/>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presProps" Target="pres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viewProps" Target="view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TW" altLang="en-US" smtClean="0"/>
              <a:t>按一下以編輯母片標題樣式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smtClean="0"/>
              <a:t>按一下以編輯母片副標題樣式</a:t>
            </a:r>
            <a:endParaRPr lang="en-US" dirty="0"/>
          </a:p>
        </p:txBody>
      </p:sp>
      <p:sp>
        <p:nvSpPr>
          <p:cNvPr id="4" name="Date Placeholder 3"/>
          <p:cNvSpPr>
            <a:spLocks noGrp="1"/>
          </p:cNvSpPr>
          <p:nvPr>
            <p:ph type="dt" sz="half" idx="10"/>
          </p:nvPr>
        </p:nvSpPr>
        <p:spPr/>
        <p:txBody>
          <a:bodyPr/>
          <a:lstStyle/>
          <a:p>
            <a:fld id="{B626E759-AB1F-4339-A362-FE7741FADEE1}" type="datetimeFigureOut">
              <a:rPr lang="zh-TW" altLang="en-US" smtClean="0"/>
              <a:t>2020/7/11</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FD32271C-43C1-4263-99BE-FC9A51B34E8E}" type="slidenum">
              <a:rPr lang="zh-TW" altLang="en-US" smtClean="0"/>
              <a:t>‹#›</a:t>
            </a:fld>
            <a:endParaRPr lang="zh-TW" altLang="en-US"/>
          </a:p>
        </p:txBody>
      </p:sp>
    </p:spTree>
    <p:extLst>
      <p:ext uri="{BB962C8B-B14F-4D97-AF65-F5344CB8AC3E}">
        <p14:creationId xmlns:p14="http://schemas.microsoft.com/office/powerpoint/2010/main" val="15792396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mtClean="0"/>
              <a:t>按一下以編輯母片標題樣式</a:t>
            </a:r>
            <a:endParaRPr lang="en-US" dirty="0"/>
          </a:p>
        </p:txBody>
      </p:sp>
      <p:sp>
        <p:nvSpPr>
          <p:cNvPr id="3" name="Vertical Text Placeholder 2"/>
          <p:cNvSpPr>
            <a:spLocks noGrp="1"/>
          </p:cNvSpPr>
          <p:nvPr>
            <p:ph type="body" orient="vert" idx="1"/>
          </p:nvPr>
        </p:nvSpPr>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10"/>
          </p:nvPr>
        </p:nvSpPr>
        <p:spPr/>
        <p:txBody>
          <a:bodyPr/>
          <a:lstStyle/>
          <a:p>
            <a:fld id="{B626E759-AB1F-4339-A362-FE7741FADEE1}" type="datetimeFigureOut">
              <a:rPr lang="zh-TW" altLang="en-US" smtClean="0"/>
              <a:t>2020/7/11</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FD32271C-43C1-4263-99BE-FC9A51B34E8E}" type="slidenum">
              <a:rPr lang="zh-TW" altLang="en-US" smtClean="0"/>
              <a:t>‹#›</a:t>
            </a:fld>
            <a:endParaRPr lang="zh-TW" altLang="en-US"/>
          </a:p>
        </p:txBody>
      </p:sp>
    </p:spTree>
    <p:extLst>
      <p:ext uri="{BB962C8B-B14F-4D97-AF65-F5344CB8AC3E}">
        <p14:creationId xmlns:p14="http://schemas.microsoft.com/office/powerpoint/2010/main" val="19492802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TW" altLang="en-US" smtClean="0"/>
              <a:t>按一下以編輯母片標題樣式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10"/>
          </p:nvPr>
        </p:nvSpPr>
        <p:spPr/>
        <p:txBody>
          <a:bodyPr/>
          <a:lstStyle/>
          <a:p>
            <a:fld id="{B626E759-AB1F-4339-A362-FE7741FADEE1}" type="datetimeFigureOut">
              <a:rPr lang="zh-TW" altLang="en-US" smtClean="0"/>
              <a:t>2020/7/11</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FD32271C-43C1-4263-99BE-FC9A51B34E8E}" type="slidenum">
              <a:rPr lang="zh-TW" altLang="en-US" smtClean="0"/>
              <a:t>‹#›</a:t>
            </a:fld>
            <a:endParaRPr lang="zh-TW" altLang="en-US"/>
          </a:p>
        </p:txBody>
      </p:sp>
    </p:spTree>
    <p:extLst>
      <p:ext uri="{BB962C8B-B14F-4D97-AF65-F5344CB8AC3E}">
        <p14:creationId xmlns:p14="http://schemas.microsoft.com/office/powerpoint/2010/main" val="3747731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mtClean="0"/>
              <a:t>按一下以編輯母片標題樣式</a:t>
            </a:r>
            <a:endParaRPr lang="en-US" dirty="0"/>
          </a:p>
        </p:txBody>
      </p:sp>
      <p:sp>
        <p:nvSpPr>
          <p:cNvPr id="3" name="Content Placeholder 2"/>
          <p:cNvSpPr>
            <a:spLocks noGrp="1"/>
          </p:cNvSpPr>
          <p:nvPr>
            <p:ph idx="1"/>
          </p:nvPr>
        </p:nvSpPr>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10"/>
          </p:nvPr>
        </p:nvSpPr>
        <p:spPr/>
        <p:txBody>
          <a:bodyPr/>
          <a:lstStyle/>
          <a:p>
            <a:fld id="{B626E759-AB1F-4339-A362-FE7741FADEE1}" type="datetimeFigureOut">
              <a:rPr lang="zh-TW" altLang="en-US" smtClean="0"/>
              <a:t>2020/7/11</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FD32271C-43C1-4263-99BE-FC9A51B34E8E}" type="slidenum">
              <a:rPr lang="zh-TW" altLang="en-US" smtClean="0"/>
              <a:t>‹#›</a:t>
            </a:fld>
            <a:endParaRPr lang="zh-TW" altLang="en-US"/>
          </a:p>
        </p:txBody>
      </p:sp>
    </p:spTree>
    <p:extLst>
      <p:ext uri="{BB962C8B-B14F-4D97-AF65-F5344CB8AC3E}">
        <p14:creationId xmlns:p14="http://schemas.microsoft.com/office/powerpoint/2010/main" val="22659569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TW" altLang="en-US" smtClean="0"/>
              <a:t>按一下以編輯母片標題樣式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smtClean="0"/>
              <a:t>按一下以編輯母片文字樣式</a:t>
            </a:r>
          </a:p>
        </p:txBody>
      </p:sp>
      <p:sp>
        <p:nvSpPr>
          <p:cNvPr id="4" name="Date Placeholder 3"/>
          <p:cNvSpPr>
            <a:spLocks noGrp="1"/>
          </p:cNvSpPr>
          <p:nvPr>
            <p:ph type="dt" sz="half" idx="10"/>
          </p:nvPr>
        </p:nvSpPr>
        <p:spPr/>
        <p:txBody>
          <a:bodyPr/>
          <a:lstStyle/>
          <a:p>
            <a:fld id="{B626E759-AB1F-4339-A362-FE7741FADEE1}" type="datetimeFigureOut">
              <a:rPr lang="zh-TW" altLang="en-US" smtClean="0"/>
              <a:t>2020/7/11</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FD32271C-43C1-4263-99BE-FC9A51B34E8E}" type="slidenum">
              <a:rPr lang="zh-TW" altLang="en-US" smtClean="0"/>
              <a:t>‹#›</a:t>
            </a:fld>
            <a:endParaRPr lang="zh-TW" altLang="en-US"/>
          </a:p>
        </p:txBody>
      </p:sp>
    </p:spTree>
    <p:extLst>
      <p:ext uri="{BB962C8B-B14F-4D97-AF65-F5344CB8AC3E}">
        <p14:creationId xmlns:p14="http://schemas.microsoft.com/office/powerpoint/2010/main" val="37035757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mtClean="0"/>
              <a:t>按一下以編輯母片標題樣式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5" name="Date Placeholder 4"/>
          <p:cNvSpPr>
            <a:spLocks noGrp="1"/>
          </p:cNvSpPr>
          <p:nvPr>
            <p:ph type="dt" sz="half" idx="10"/>
          </p:nvPr>
        </p:nvSpPr>
        <p:spPr/>
        <p:txBody>
          <a:bodyPr/>
          <a:lstStyle/>
          <a:p>
            <a:fld id="{B626E759-AB1F-4339-A362-FE7741FADEE1}" type="datetimeFigureOut">
              <a:rPr lang="zh-TW" altLang="en-US" smtClean="0"/>
              <a:t>2020/7/11</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FD32271C-43C1-4263-99BE-FC9A51B34E8E}" type="slidenum">
              <a:rPr lang="zh-TW" altLang="en-US" smtClean="0"/>
              <a:t>‹#›</a:t>
            </a:fld>
            <a:endParaRPr lang="zh-TW" altLang="en-US"/>
          </a:p>
        </p:txBody>
      </p:sp>
    </p:spTree>
    <p:extLst>
      <p:ext uri="{BB962C8B-B14F-4D97-AF65-F5344CB8AC3E}">
        <p14:creationId xmlns:p14="http://schemas.microsoft.com/office/powerpoint/2010/main" val="8277424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TW" altLang="en-US" smtClean="0"/>
              <a:t>按一下以編輯母片標題樣式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4" name="Content Placeholder 3"/>
          <p:cNvSpPr>
            <a:spLocks noGrp="1"/>
          </p:cNvSpPr>
          <p:nvPr>
            <p:ph sz="half" idx="2"/>
          </p:nvPr>
        </p:nvSpPr>
        <p:spPr>
          <a:xfrm>
            <a:off x="629842" y="2505075"/>
            <a:ext cx="3868340" cy="3684588"/>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6" name="Content Placeholder 5"/>
          <p:cNvSpPr>
            <a:spLocks noGrp="1"/>
          </p:cNvSpPr>
          <p:nvPr>
            <p:ph sz="quarter" idx="4"/>
          </p:nvPr>
        </p:nvSpPr>
        <p:spPr>
          <a:xfrm>
            <a:off x="4629150" y="2505075"/>
            <a:ext cx="3887391" cy="3684588"/>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7" name="Date Placeholder 6"/>
          <p:cNvSpPr>
            <a:spLocks noGrp="1"/>
          </p:cNvSpPr>
          <p:nvPr>
            <p:ph type="dt" sz="half" idx="10"/>
          </p:nvPr>
        </p:nvSpPr>
        <p:spPr/>
        <p:txBody>
          <a:bodyPr/>
          <a:lstStyle/>
          <a:p>
            <a:fld id="{B626E759-AB1F-4339-A362-FE7741FADEE1}" type="datetimeFigureOut">
              <a:rPr lang="zh-TW" altLang="en-US" smtClean="0"/>
              <a:t>2020/7/11</a:t>
            </a:fld>
            <a:endParaRPr lang="zh-TW" altLang="en-US"/>
          </a:p>
        </p:txBody>
      </p:sp>
      <p:sp>
        <p:nvSpPr>
          <p:cNvPr id="8" name="Footer Placeholder 7"/>
          <p:cNvSpPr>
            <a:spLocks noGrp="1"/>
          </p:cNvSpPr>
          <p:nvPr>
            <p:ph type="ftr" sz="quarter" idx="11"/>
          </p:nvPr>
        </p:nvSpPr>
        <p:spPr/>
        <p:txBody>
          <a:bodyPr/>
          <a:lstStyle/>
          <a:p>
            <a:endParaRPr lang="zh-TW" altLang="en-US"/>
          </a:p>
        </p:txBody>
      </p:sp>
      <p:sp>
        <p:nvSpPr>
          <p:cNvPr id="9" name="Slide Number Placeholder 8"/>
          <p:cNvSpPr>
            <a:spLocks noGrp="1"/>
          </p:cNvSpPr>
          <p:nvPr>
            <p:ph type="sldNum" sz="quarter" idx="12"/>
          </p:nvPr>
        </p:nvSpPr>
        <p:spPr/>
        <p:txBody>
          <a:bodyPr/>
          <a:lstStyle/>
          <a:p>
            <a:fld id="{FD32271C-43C1-4263-99BE-FC9A51B34E8E}" type="slidenum">
              <a:rPr lang="zh-TW" altLang="en-US" smtClean="0"/>
              <a:t>‹#›</a:t>
            </a:fld>
            <a:endParaRPr lang="zh-TW" altLang="en-US"/>
          </a:p>
        </p:txBody>
      </p:sp>
    </p:spTree>
    <p:extLst>
      <p:ext uri="{BB962C8B-B14F-4D97-AF65-F5344CB8AC3E}">
        <p14:creationId xmlns:p14="http://schemas.microsoft.com/office/powerpoint/2010/main" val="23267674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mtClean="0"/>
              <a:t>按一下以編輯母片標題樣式</a:t>
            </a:r>
            <a:endParaRPr lang="en-US" dirty="0"/>
          </a:p>
        </p:txBody>
      </p:sp>
      <p:sp>
        <p:nvSpPr>
          <p:cNvPr id="3" name="Date Placeholder 2"/>
          <p:cNvSpPr>
            <a:spLocks noGrp="1"/>
          </p:cNvSpPr>
          <p:nvPr>
            <p:ph type="dt" sz="half" idx="10"/>
          </p:nvPr>
        </p:nvSpPr>
        <p:spPr/>
        <p:txBody>
          <a:bodyPr/>
          <a:lstStyle/>
          <a:p>
            <a:fld id="{B626E759-AB1F-4339-A362-FE7741FADEE1}" type="datetimeFigureOut">
              <a:rPr lang="zh-TW" altLang="en-US" smtClean="0"/>
              <a:t>2020/7/11</a:t>
            </a:fld>
            <a:endParaRPr lang="zh-TW" altLang="en-US"/>
          </a:p>
        </p:txBody>
      </p:sp>
      <p:sp>
        <p:nvSpPr>
          <p:cNvPr id="4" name="Footer Placeholder 3"/>
          <p:cNvSpPr>
            <a:spLocks noGrp="1"/>
          </p:cNvSpPr>
          <p:nvPr>
            <p:ph type="ftr" sz="quarter" idx="11"/>
          </p:nvPr>
        </p:nvSpPr>
        <p:spPr/>
        <p:txBody>
          <a:bodyPr/>
          <a:lstStyle/>
          <a:p>
            <a:endParaRPr lang="zh-TW" altLang="en-US"/>
          </a:p>
        </p:txBody>
      </p:sp>
      <p:sp>
        <p:nvSpPr>
          <p:cNvPr id="5" name="Slide Number Placeholder 4"/>
          <p:cNvSpPr>
            <a:spLocks noGrp="1"/>
          </p:cNvSpPr>
          <p:nvPr>
            <p:ph type="sldNum" sz="quarter" idx="12"/>
          </p:nvPr>
        </p:nvSpPr>
        <p:spPr/>
        <p:txBody>
          <a:bodyPr/>
          <a:lstStyle/>
          <a:p>
            <a:fld id="{FD32271C-43C1-4263-99BE-FC9A51B34E8E}" type="slidenum">
              <a:rPr lang="zh-TW" altLang="en-US" smtClean="0"/>
              <a:t>‹#›</a:t>
            </a:fld>
            <a:endParaRPr lang="zh-TW" altLang="en-US"/>
          </a:p>
        </p:txBody>
      </p:sp>
    </p:spTree>
    <p:extLst>
      <p:ext uri="{BB962C8B-B14F-4D97-AF65-F5344CB8AC3E}">
        <p14:creationId xmlns:p14="http://schemas.microsoft.com/office/powerpoint/2010/main" val="42411539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26E759-AB1F-4339-A362-FE7741FADEE1}" type="datetimeFigureOut">
              <a:rPr lang="zh-TW" altLang="en-US" smtClean="0"/>
              <a:t>2020/7/11</a:t>
            </a:fld>
            <a:endParaRPr lang="zh-TW" altLang="en-US"/>
          </a:p>
        </p:txBody>
      </p:sp>
      <p:sp>
        <p:nvSpPr>
          <p:cNvPr id="3" name="Footer Placeholder 2"/>
          <p:cNvSpPr>
            <a:spLocks noGrp="1"/>
          </p:cNvSpPr>
          <p:nvPr>
            <p:ph type="ftr" sz="quarter" idx="11"/>
          </p:nvPr>
        </p:nvSpPr>
        <p:spPr/>
        <p:txBody>
          <a:bodyPr/>
          <a:lstStyle/>
          <a:p>
            <a:endParaRPr lang="zh-TW" altLang="en-US"/>
          </a:p>
        </p:txBody>
      </p:sp>
      <p:sp>
        <p:nvSpPr>
          <p:cNvPr id="4" name="Slide Number Placeholder 3"/>
          <p:cNvSpPr>
            <a:spLocks noGrp="1"/>
          </p:cNvSpPr>
          <p:nvPr>
            <p:ph type="sldNum" sz="quarter" idx="12"/>
          </p:nvPr>
        </p:nvSpPr>
        <p:spPr/>
        <p:txBody>
          <a:bodyPr/>
          <a:lstStyle/>
          <a:p>
            <a:fld id="{FD32271C-43C1-4263-99BE-FC9A51B34E8E}" type="slidenum">
              <a:rPr lang="zh-TW" altLang="en-US" smtClean="0"/>
              <a:t>‹#›</a:t>
            </a:fld>
            <a:endParaRPr lang="zh-TW" altLang="en-US"/>
          </a:p>
        </p:txBody>
      </p:sp>
    </p:spTree>
    <p:extLst>
      <p:ext uri="{BB962C8B-B14F-4D97-AF65-F5344CB8AC3E}">
        <p14:creationId xmlns:p14="http://schemas.microsoft.com/office/powerpoint/2010/main" val="8890960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TW" altLang="en-US" smtClean="0"/>
              <a:t>按一下以編輯母片標題樣式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smtClean="0"/>
              <a:t>按一下以編輯母片文字樣式</a:t>
            </a:r>
          </a:p>
        </p:txBody>
      </p:sp>
      <p:sp>
        <p:nvSpPr>
          <p:cNvPr id="5" name="Date Placeholder 4"/>
          <p:cNvSpPr>
            <a:spLocks noGrp="1"/>
          </p:cNvSpPr>
          <p:nvPr>
            <p:ph type="dt" sz="half" idx="10"/>
          </p:nvPr>
        </p:nvSpPr>
        <p:spPr/>
        <p:txBody>
          <a:bodyPr/>
          <a:lstStyle/>
          <a:p>
            <a:fld id="{B626E759-AB1F-4339-A362-FE7741FADEE1}" type="datetimeFigureOut">
              <a:rPr lang="zh-TW" altLang="en-US" smtClean="0"/>
              <a:t>2020/7/11</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FD32271C-43C1-4263-99BE-FC9A51B34E8E}" type="slidenum">
              <a:rPr lang="zh-TW" altLang="en-US" smtClean="0"/>
              <a:t>‹#›</a:t>
            </a:fld>
            <a:endParaRPr lang="zh-TW" altLang="en-US"/>
          </a:p>
        </p:txBody>
      </p:sp>
    </p:spTree>
    <p:extLst>
      <p:ext uri="{BB962C8B-B14F-4D97-AF65-F5344CB8AC3E}">
        <p14:creationId xmlns:p14="http://schemas.microsoft.com/office/powerpoint/2010/main" val="7781183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TW" altLang="en-US" smtClean="0"/>
              <a:t>按一下以編輯母片標題樣式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smtClean="0"/>
              <a:t>按一下圖示以新增圖片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smtClean="0"/>
              <a:t>按一下以編輯母片文字樣式</a:t>
            </a:r>
          </a:p>
        </p:txBody>
      </p:sp>
      <p:sp>
        <p:nvSpPr>
          <p:cNvPr id="5" name="Date Placeholder 4"/>
          <p:cNvSpPr>
            <a:spLocks noGrp="1"/>
          </p:cNvSpPr>
          <p:nvPr>
            <p:ph type="dt" sz="half" idx="10"/>
          </p:nvPr>
        </p:nvSpPr>
        <p:spPr/>
        <p:txBody>
          <a:bodyPr/>
          <a:lstStyle/>
          <a:p>
            <a:fld id="{B626E759-AB1F-4339-A362-FE7741FADEE1}" type="datetimeFigureOut">
              <a:rPr lang="zh-TW" altLang="en-US" smtClean="0"/>
              <a:t>2020/7/11</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FD32271C-43C1-4263-99BE-FC9A51B34E8E}" type="slidenum">
              <a:rPr lang="zh-TW" altLang="en-US" smtClean="0"/>
              <a:t>‹#›</a:t>
            </a:fld>
            <a:endParaRPr lang="zh-TW" altLang="en-US"/>
          </a:p>
        </p:txBody>
      </p:sp>
    </p:spTree>
    <p:extLst>
      <p:ext uri="{BB962C8B-B14F-4D97-AF65-F5344CB8AC3E}">
        <p14:creationId xmlns:p14="http://schemas.microsoft.com/office/powerpoint/2010/main" val="444576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l="-17000" r="-17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TW" altLang="en-US" smtClean="0"/>
              <a:t>按一下以編輯母片標題樣式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626E759-AB1F-4339-A362-FE7741FADEE1}" type="datetimeFigureOut">
              <a:rPr lang="zh-TW" altLang="en-US" smtClean="0"/>
              <a:t>2020/7/11</a:t>
            </a:fld>
            <a:endParaRPr lang="zh-TW"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D32271C-43C1-4263-99BE-FC9A51B34E8E}" type="slidenum">
              <a:rPr lang="zh-TW" altLang="en-US" smtClean="0"/>
              <a:t>‹#›</a:t>
            </a:fld>
            <a:endParaRPr lang="zh-TW" altLang="en-US"/>
          </a:p>
        </p:txBody>
      </p:sp>
    </p:spTree>
    <p:extLst>
      <p:ext uri="{BB962C8B-B14F-4D97-AF65-F5344CB8AC3E}">
        <p14:creationId xmlns:p14="http://schemas.microsoft.com/office/powerpoint/2010/main" val="426749480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4.xml"/><Relationship Id="rId5" Type="http://schemas.openxmlformats.org/officeDocument/2006/relationships/image" Target="../media/image2.png"/><Relationship Id="rId4" Type="http://schemas.openxmlformats.org/officeDocument/2006/relationships/hyperlink" Target="https://plot.ly/" TargetMode="External"/></Relationships>
</file>

<file path=ppt/slides/_rels/slide10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4.xml"/><Relationship Id="rId4" Type="http://schemas.openxmlformats.org/officeDocument/2006/relationships/image" Target="../media/image2.png"/></Relationships>
</file>

<file path=ppt/slides/_rels/slide10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4.xml"/><Relationship Id="rId4" Type="http://schemas.openxmlformats.org/officeDocument/2006/relationships/image" Target="../media/image2.png"/></Relationships>
</file>

<file path=ppt/slides/_rels/slide10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4.xml"/><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jpeg"/><Relationship Id="rId7" Type="http://schemas.openxmlformats.org/officeDocument/2006/relationships/image" Target="../media/image9.png"/><Relationship Id="rId12"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s>
</file>

<file path=ppt/slides/_rels/slide5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2.png"/><Relationship Id="rId2" Type="http://schemas.openxmlformats.org/officeDocument/2006/relationships/image" Target="../media/image44.png"/><Relationship Id="rId1" Type="http://schemas.openxmlformats.org/officeDocument/2006/relationships/slideLayout" Target="../slideLayouts/slideLayout7.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7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7.xml"/><Relationship Id="rId6" Type="http://schemas.openxmlformats.org/officeDocument/2006/relationships/image" Target="../media/image49.png"/><Relationship Id="rId5" Type="http://schemas.openxmlformats.org/officeDocument/2006/relationships/image" Target="../media/image2.png"/><Relationship Id="rId4" Type="http://schemas.openxmlformats.org/officeDocument/2006/relationships/image" Target="../media/image48.png"/></Relationships>
</file>

<file path=ppt/slides/_rels/slide7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3.emf"/><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image" Target="../media/image56.png"/></Relationships>
</file>

<file path=ppt/slides/_rels/slide9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4.xml"/><Relationship Id="rId5" Type="http://schemas.openxmlformats.org/officeDocument/2006/relationships/image" Target="../media/image61.png"/><Relationship Id="rId4" Type="http://schemas.openxmlformats.org/officeDocument/2006/relationships/image" Target="../media/image60.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p:txBody>
          <a:bodyPr>
            <a:normAutofit/>
          </a:bodyPr>
          <a:lstStyle/>
          <a:p>
            <a:r>
              <a:rPr lang="en-US" altLang="zh-TW" sz="5400" b="1" dirty="0" smtClean="0">
                <a:effectLst>
                  <a:outerShdw blurRad="38100" dist="38100" dir="2700000" algn="tl">
                    <a:srgbClr val="000000">
                      <a:alpha val="43137"/>
                    </a:srgbClr>
                  </a:outerShdw>
                </a:effectLst>
              </a:rPr>
              <a:t>AI4High::</a:t>
            </a:r>
            <a:r>
              <a:rPr lang="zh-TW" altLang="en-US" sz="5400" b="1" dirty="0" smtClean="0">
                <a:effectLst>
                  <a:outerShdw blurRad="38100" dist="38100" dir="2700000" algn="tl">
                    <a:srgbClr val="000000">
                      <a:alpha val="43137"/>
                    </a:srgbClr>
                  </a:outerShdw>
                </a:effectLst>
              </a:rPr>
              <a:t>從</a:t>
            </a:r>
            <a:r>
              <a:rPr lang="zh-TW" altLang="en-US" sz="5400" b="1" dirty="0" smtClean="0">
                <a:solidFill>
                  <a:srgbClr val="FF0000"/>
                </a:solidFill>
                <a:effectLst>
                  <a:outerShdw blurRad="38100" dist="38100" dir="2700000" algn="tl">
                    <a:srgbClr val="000000">
                      <a:alpha val="43137"/>
                    </a:srgbClr>
                  </a:outerShdw>
                </a:effectLst>
              </a:rPr>
              <a:t>資料科學</a:t>
            </a:r>
            <a:r>
              <a:rPr lang="zh-TW" altLang="en-US" sz="5400" b="1" dirty="0" smtClean="0">
                <a:effectLst>
                  <a:outerShdw blurRad="38100" dist="38100" dir="2700000" algn="tl">
                    <a:srgbClr val="000000">
                      <a:alpha val="43137"/>
                    </a:srgbClr>
                  </a:outerShdw>
                </a:effectLst>
              </a:rPr>
              <a:t>到</a:t>
            </a:r>
            <a:r>
              <a:rPr lang="en-US" altLang="zh-TW" sz="5400" b="1" dirty="0" smtClean="0">
                <a:effectLst>
                  <a:outerShdw blurRad="38100" dist="38100" dir="2700000" algn="tl">
                    <a:srgbClr val="000000">
                      <a:alpha val="43137"/>
                    </a:srgbClr>
                  </a:outerShdw>
                </a:effectLst>
              </a:rPr>
              <a:t/>
            </a:r>
            <a:br>
              <a:rPr lang="en-US" altLang="zh-TW" sz="5400" b="1" dirty="0" smtClean="0">
                <a:effectLst>
                  <a:outerShdw blurRad="38100" dist="38100" dir="2700000" algn="tl">
                    <a:srgbClr val="000000">
                      <a:alpha val="43137"/>
                    </a:srgbClr>
                  </a:outerShdw>
                </a:effectLst>
              </a:rPr>
            </a:br>
            <a:r>
              <a:rPr lang="zh-TW" altLang="en-US" sz="5400" b="1" dirty="0" smtClean="0">
                <a:effectLst>
                  <a:outerShdw blurRad="38100" dist="38100" dir="2700000" algn="tl">
                    <a:srgbClr val="000000">
                      <a:alpha val="43137"/>
                    </a:srgbClr>
                  </a:outerShdw>
                </a:effectLst>
              </a:rPr>
              <a:t>機器學習</a:t>
            </a:r>
            <a:r>
              <a:rPr lang="zh-TW" altLang="en-US" sz="5400" b="1" dirty="0">
                <a:effectLst>
                  <a:outerShdw blurRad="38100" dist="38100" dir="2700000" algn="tl">
                    <a:srgbClr val="000000">
                      <a:alpha val="43137"/>
                    </a:srgbClr>
                  </a:outerShdw>
                </a:effectLst>
              </a:rPr>
              <a:t>與</a:t>
            </a:r>
            <a:r>
              <a:rPr lang="zh-TW" altLang="en-US" sz="5400" b="1" dirty="0" smtClean="0">
                <a:effectLst>
                  <a:outerShdw blurRad="38100" dist="38100" dir="2700000" algn="tl">
                    <a:srgbClr val="000000">
                      <a:alpha val="43137"/>
                    </a:srgbClr>
                  </a:outerShdw>
                </a:effectLst>
              </a:rPr>
              <a:t>人工智慧</a:t>
            </a:r>
            <a:endParaRPr lang="zh-TW" altLang="en-US" sz="5400" b="1" dirty="0">
              <a:effectLst>
                <a:outerShdw blurRad="38100" dist="38100" dir="2700000" algn="tl">
                  <a:srgbClr val="000000">
                    <a:alpha val="43137"/>
                  </a:srgbClr>
                </a:outerShdw>
              </a:effectLst>
            </a:endParaRPr>
          </a:p>
        </p:txBody>
      </p:sp>
      <p:sp>
        <p:nvSpPr>
          <p:cNvPr id="3" name="副標題 2"/>
          <p:cNvSpPr>
            <a:spLocks noGrp="1"/>
          </p:cNvSpPr>
          <p:nvPr>
            <p:ph type="subTitle" idx="1"/>
          </p:nvPr>
        </p:nvSpPr>
        <p:spPr/>
        <p:txBody>
          <a:bodyPr/>
          <a:lstStyle/>
          <a:p>
            <a:endParaRPr lang="zh-TW" altLang="en-US"/>
          </a:p>
        </p:txBody>
      </p:sp>
      <p:pic>
        <p:nvPicPr>
          <p:cNvPr id="4" name="圖片 3">
            <a:extLst>
              <a:ext uri="{FF2B5EF4-FFF2-40B4-BE49-F238E27FC236}">
                <a16:creationId xmlns:a16="http://schemas.microsoft.com/office/drawing/2014/main" id="{016291E8-051C-4EDF-A068-4C8F8B0B05DB}"/>
              </a:ext>
            </a:extLst>
          </p:cNvPr>
          <p:cNvPicPr>
            <a:picLocks noChangeAspect="1"/>
          </p:cNvPicPr>
          <p:nvPr/>
        </p:nvPicPr>
        <p:blipFill>
          <a:blip r:embed="rId2"/>
          <a:stretch>
            <a:fillRect/>
          </a:stretch>
        </p:blipFill>
        <p:spPr>
          <a:xfrm>
            <a:off x="-88776" y="6207487"/>
            <a:ext cx="9232776" cy="675546"/>
          </a:xfrm>
          <a:prstGeom prst="rect">
            <a:avLst/>
          </a:prstGeom>
        </p:spPr>
      </p:pic>
      <p:sp>
        <p:nvSpPr>
          <p:cNvPr id="5" name="矩形 4">
            <a:extLst>
              <a:ext uri="{FF2B5EF4-FFF2-40B4-BE49-F238E27FC236}">
                <a16:creationId xmlns:a16="http://schemas.microsoft.com/office/drawing/2014/main" id="{A32AED8C-B739-4914-AF67-D4604B261A28}"/>
              </a:ext>
            </a:extLst>
          </p:cNvPr>
          <p:cNvSpPr/>
          <p:nvPr/>
        </p:nvSpPr>
        <p:spPr>
          <a:xfrm>
            <a:off x="0" y="93522"/>
            <a:ext cx="6972300" cy="369332"/>
          </a:xfrm>
          <a:prstGeom prst="rect">
            <a:avLst/>
          </a:prstGeom>
        </p:spPr>
        <p:txBody>
          <a:bodyPr wrap="square">
            <a:spAutoFit/>
          </a:bodyPr>
          <a:lstStyle/>
          <a:p>
            <a:r>
              <a:rPr lang="zh-TW" altLang="en-US" dirty="0">
                <a:solidFill>
                  <a:srgbClr val="002060"/>
                </a:solidFill>
                <a:effectLst>
                  <a:outerShdw blurRad="38100" dist="38100" dir="2700000" algn="tl">
                    <a:srgbClr val="C0C0C0"/>
                  </a:outerShdw>
                </a:effectLst>
                <a:latin typeface="標楷體" panose="03000509000000000000" pitchFamily="65" charset="-120"/>
                <a:ea typeface="標楷體" panose="03000509000000000000" pitchFamily="65" charset="-120"/>
              </a:rPr>
              <a:t>教育部新型態資安實務示範課程發展計畫</a:t>
            </a:r>
            <a:r>
              <a:rPr lang="en-US" altLang="zh-TW" dirty="0">
                <a:solidFill>
                  <a:srgbClr val="002060"/>
                </a:solidFill>
                <a:effectLst>
                  <a:outerShdw blurRad="38100" dist="38100" dir="2700000" algn="tl">
                    <a:srgbClr val="C0C0C0"/>
                  </a:outerShdw>
                </a:effectLst>
                <a:latin typeface="標楷體" panose="03000509000000000000" pitchFamily="65" charset="-120"/>
                <a:ea typeface="標楷體" panose="03000509000000000000" pitchFamily="65" charset="-120"/>
              </a:rPr>
              <a:t>-</a:t>
            </a:r>
            <a:r>
              <a:rPr lang="zh-TW" altLang="en-US" dirty="0">
                <a:solidFill>
                  <a:srgbClr val="002060"/>
                </a:solidFill>
                <a:effectLst>
                  <a:outerShdw blurRad="38100" dist="38100" dir="2700000" algn="tl">
                    <a:srgbClr val="C0C0C0"/>
                  </a:outerShdw>
                </a:effectLst>
                <a:latin typeface="標楷體" panose="03000509000000000000" pitchFamily="65" charset="-120"/>
                <a:ea typeface="標楷體" panose="03000509000000000000" pitchFamily="65" charset="-120"/>
              </a:rPr>
              <a:t>資訊安全基礎實務課程</a:t>
            </a:r>
          </a:p>
        </p:txBody>
      </p:sp>
    </p:spTree>
    <p:extLst>
      <p:ext uri="{BB962C8B-B14F-4D97-AF65-F5344CB8AC3E}">
        <p14:creationId xmlns:p14="http://schemas.microsoft.com/office/powerpoint/2010/main" val="25777094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sp>
        <p:nvSpPr>
          <p:cNvPr id="4" name="矩形 3"/>
          <p:cNvSpPr/>
          <p:nvPr/>
        </p:nvSpPr>
        <p:spPr>
          <a:xfrm>
            <a:off x="-65903" y="0"/>
            <a:ext cx="926756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a:p>
        </p:txBody>
      </p:sp>
      <p:sp>
        <p:nvSpPr>
          <p:cNvPr id="5" name="矩形 4"/>
          <p:cNvSpPr/>
          <p:nvPr/>
        </p:nvSpPr>
        <p:spPr>
          <a:xfrm>
            <a:off x="476033" y="2528474"/>
            <a:ext cx="8230074" cy="1107996"/>
          </a:xfrm>
          <a:prstGeom prst="rect">
            <a:avLst/>
          </a:prstGeom>
        </p:spPr>
        <p:txBody>
          <a:bodyPr wrap="none">
            <a:spAutoFit/>
          </a:bodyPr>
          <a:lstStyle/>
          <a:p>
            <a:r>
              <a:rPr lang="en-US" altLang="zh-TW" sz="6600" b="1" dirty="0" smtClean="0">
                <a:solidFill>
                  <a:srgbClr val="FFFF00"/>
                </a:solidFill>
                <a:effectLst>
                  <a:outerShdw blurRad="38100" dist="38100" dir="2700000" algn="tl">
                    <a:srgbClr val="000000">
                      <a:alpha val="43137"/>
                    </a:srgbClr>
                  </a:outerShdw>
                </a:effectLst>
              </a:rPr>
              <a:t>Data Science</a:t>
            </a:r>
            <a:r>
              <a:rPr lang="zh-TW" altLang="en-US" sz="6600" b="1" dirty="0" smtClean="0">
                <a:solidFill>
                  <a:srgbClr val="FFFF00"/>
                </a:solidFill>
                <a:effectLst>
                  <a:outerShdw blurRad="38100" dist="38100" dir="2700000" algn="tl">
                    <a:srgbClr val="000000">
                      <a:alpha val="43137"/>
                    </a:srgbClr>
                  </a:outerShdw>
                </a:effectLst>
              </a:rPr>
              <a:t> 資料科學</a:t>
            </a:r>
            <a:endParaRPr lang="zh-TW" altLang="en-US" sz="6600" b="1" dirty="0">
              <a:solidFill>
                <a:schemeClr val="bg1"/>
              </a:solidFill>
              <a:effectLst>
                <a:outerShdw blurRad="38100" dist="38100" dir="2700000" algn="tl">
                  <a:srgbClr val="000000">
                    <a:alpha val="43137"/>
                  </a:srgbClr>
                </a:outerShdw>
              </a:effectLst>
            </a:endParaRPr>
          </a:p>
        </p:txBody>
      </p:sp>
      <p:pic>
        <p:nvPicPr>
          <p:cNvPr id="6" name="圖片 5"/>
          <p:cNvPicPr>
            <a:picLocks noChangeAspect="1"/>
          </p:cNvPicPr>
          <p:nvPr/>
        </p:nvPicPr>
        <p:blipFill>
          <a:blip r:embed="rId2"/>
          <a:stretch>
            <a:fillRect/>
          </a:stretch>
        </p:blipFill>
        <p:spPr>
          <a:xfrm>
            <a:off x="560172" y="3916621"/>
            <a:ext cx="8015417" cy="2404625"/>
          </a:xfrm>
          <a:prstGeom prst="rect">
            <a:avLst/>
          </a:prstGeom>
        </p:spPr>
      </p:pic>
    </p:spTree>
    <p:extLst>
      <p:ext uri="{BB962C8B-B14F-4D97-AF65-F5344CB8AC3E}">
        <p14:creationId xmlns:p14="http://schemas.microsoft.com/office/powerpoint/2010/main" val="253984912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8012" y="1138175"/>
            <a:ext cx="7034472" cy="4727165"/>
          </a:xfrm>
          <a:prstGeom prst="rect">
            <a:avLst/>
          </a:prstGeom>
        </p:spPr>
      </p:pic>
      <p:pic>
        <p:nvPicPr>
          <p:cNvPr id="3" name="圖片 2">
            <a:extLst>
              <a:ext uri="{FF2B5EF4-FFF2-40B4-BE49-F238E27FC236}">
                <a16:creationId xmlns:a16="http://schemas.microsoft.com/office/drawing/2014/main" id="{016291E8-051C-4EDF-A068-4C8F8B0B05DB}"/>
              </a:ext>
            </a:extLst>
          </p:cNvPr>
          <p:cNvPicPr>
            <a:picLocks noChangeAspect="1"/>
          </p:cNvPicPr>
          <p:nvPr/>
        </p:nvPicPr>
        <p:blipFill>
          <a:blip r:embed="rId3"/>
          <a:stretch>
            <a:fillRect/>
          </a:stretch>
        </p:blipFill>
        <p:spPr>
          <a:xfrm>
            <a:off x="-88776" y="6207487"/>
            <a:ext cx="9232776" cy="675546"/>
          </a:xfrm>
          <a:prstGeom prst="rect">
            <a:avLst/>
          </a:prstGeom>
        </p:spPr>
      </p:pic>
    </p:spTree>
    <p:extLst>
      <p:ext uri="{BB962C8B-B14F-4D97-AF65-F5344CB8AC3E}">
        <p14:creationId xmlns:p14="http://schemas.microsoft.com/office/powerpoint/2010/main" val="310480576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9064" y="1073609"/>
            <a:ext cx="7310695" cy="5030628"/>
          </a:xfrm>
          <a:prstGeom prst="rect">
            <a:avLst/>
          </a:prstGeom>
        </p:spPr>
      </p:pic>
      <p:pic>
        <p:nvPicPr>
          <p:cNvPr id="3" name="圖片 2">
            <a:extLst>
              <a:ext uri="{FF2B5EF4-FFF2-40B4-BE49-F238E27FC236}">
                <a16:creationId xmlns:a16="http://schemas.microsoft.com/office/drawing/2014/main" id="{016291E8-051C-4EDF-A068-4C8F8B0B05DB}"/>
              </a:ext>
            </a:extLst>
          </p:cNvPr>
          <p:cNvPicPr>
            <a:picLocks noChangeAspect="1"/>
          </p:cNvPicPr>
          <p:nvPr/>
        </p:nvPicPr>
        <p:blipFill>
          <a:blip r:embed="rId3"/>
          <a:stretch>
            <a:fillRect/>
          </a:stretch>
        </p:blipFill>
        <p:spPr>
          <a:xfrm>
            <a:off x="-88776" y="6207487"/>
            <a:ext cx="9232776" cy="675546"/>
          </a:xfrm>
          <a:prstGeom prst="rect">
            <a:avLst/>
          </a:prstGeom>
        </p:spPr>
      </p:pic>
    </p:spTree>
    <p:extLst>
      <p:ext uri="{BB962C8B-B14F-4D97-AF65-F5344CB8AC3E}">
        <p14:creationId xmlns:p14="http://schemas.microsoft.com/office/powerpoint/2010/main" val="13152072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6475" y="1212033"/>
            <a:ext cx="6465773" cy="4230064"/>
          </a:xfrm>
          <a:prstGeom prst="rect">
            <a:avLst/>
          </a:prstGeom>
        </p:spPr>
      </p:pic>
      <p:pic>
        <p:nvPicPr>
          <p:cNvPr id="3" name="圖片 2">
            <a:extLst>
              <a:ext uri="{FF2B5EF4-FFF2-40B4-BE49-F238E27FC236}">
                <a16:creationId xmlns:a16="http://schemas.microsoft.com/office/drawing/2014/main" id="{016291E8-051C-4EDF-A068-4C8F8B0B05DB}"/>
              </a:ext>
            </a:extLst>
          </p:cNvPr>
          <p:cNvPicPr>
            <a:picLocks noChangeAspect="1"/>
          </p:cNvPicPr>
          <p:nvPr/>
        </p:nvPicPr>
        <p:blipFill>
          <a:blip r:embed="rId3"/>
          <a:stretch>
            <a:fillRect/>
          </a:stretch>
        </p:blipFill>
        <p:spPr>
          <a:xfrm>
            <a:off x="-88776" y="6207487"/>
            <a:ext cx="9232776" cy="675546"/>
          </a:xfrm>
          <a:prstGeom prst="rect">
            <a:avLst/>
          </a:prstGeom>
        </p:spPr>
      </p:pic>
    </p:spTree>
    <p:extLst>
      <p:ext uri="{BB962C8B-B14F-4D97-AF65-F5344CB8AC3E}">
        <p14:creationId xmlns:p14="http://schemas.microsoft.com/office/powerpoint/2010/main" val="199324573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8289" y="945623"/>
            <a:ext cx="7399293" cy="4985620"/>
          </a:xfrm>
          <a:prstGeom prst="rect">
            <a:avLst/>
          </a:prstGeom>
        </p:spPr>
      </p:pic>
      <p:pic>
        <p:nvPicPr>
          <p:cNvPr id="3" name="圖片 2">
            <a:extLst>
              <a:ext uri="{FF2B5EF4-FFF2-40B4-BE49-F238E27FC236}">
                <a16:creationId xmlns:a16="http://schemas.microsoft.com/office/drawing/2014/main" id="{016291E8-051C-4EDF-A068-4C8F8B0B05DB}"/>
              </a:ext>
            </a:extLst>
          </p:cNvPr>
          <p:cNvPicPr>
            <a:picLocks noChangeAspect="1"/>
          </p:cNvPicPr>
          <p:nvPr/>
        </p:nvPicPr>
        <p:blipFill>
          <a:blip r:embed="rId3"/>
          <a:stretch>
            <a:fillRect/>
          </a:stretch>
        </p:blipFill>
        <p:spPr>
          <a:xfrm>
            <a:off x="-88776" y="6207487"/>
            <a:ext cx="9232776" cy="675546"/>
          </a:xfrm>
          <a:prstGeom prst="rect">
            <a:avLst/>
          </a:prstGeom>
        </p:spPr>
      </p:pic>
    </p:spTree>
    <p:extLst>
      <p:ext uri="{BB962C8B-B14F-4D97-AF65-F5344CB8AC3E}">
        <p14:creationId xmlns:p14="http://schemas.microsoft.com/office/powerpoint/2010/main" val="123074889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sp>
        <p:nvSpPr>
          <p:cNvPr id="4" name="矩形 3"/>
          <p:cNvSpPr/>
          <p:nvPr/>
        </p:nvSpPr>
        <p:spPr>
          <a:xfrm>
            <a:off x="0" y="0"/>
            <a:ext cx="9144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a:p>
        </p:txBody>
      </p:sp>
      <p:sp>
        <p:nvSpPr>
          <p:cNvPr id="5" name="矩形 4"/>
          <p:cNvSpPr/>
          <p:nvPr/>
        </p:nvSpPr>
        <p:spPr>
          <a:xfrm>
            <a:off x="503335" y="1032970"/>
            <a:ext cx="7879080" cy="2862322"/>
          </a:xfrm>
          <a:prstGeom prst="rect">
            <a:avLst/>
          </a:prstGeom>
        </p:spPr>
        <p:txBody>
          <a:bodyPr wrap="none">
            <a:spAutoFit/>
          </a:bodyPr>
          <a:lstStyle/>
          <a:p>
            <a:r>
              <a:rPr lang="zh-TW" altLang="en-US" sz="6000" b="1" dirty="0" smtClean="0">
                <a:solidFill>
                  <a:srgbClr val="FFFF00"/>
                </a:solidFill>
                <a:effectLst>
                  <a:outerShdw blurRad="38100" dist="38100" dir="2700000" algn="tl">
                    <a:srgbClr val="000000">
                      <a:alpha val="43137"/>
                    </a:srgbClr>
                  </a:outerShdw>
                </a:effectLst>
              </a:rPr>
              <a:t>延伸學習</a:t>
            </a:r>
            <a:endParaRPr lang="en-US" altLang="zh-TW" sz="6000" b="1" dirty="0" smtClean="0">
              <a:solidFill>
                <a:srgbClr val="FFFF00"/>
              </a:solidFill>
              <a:effectLst>
                <a:outerShdw blurRad="38100" dist="38100" dir="2700000" algn="tl">
                  <a:srgbClr val="000000">
                    <a:alpha val="43137"/>
                  </a:srgbClr>
                </a:outerShdw>
              </a:effectLst>
            </a:endParaRPr>
          </a:p>
          <a:p>
            <a:r>
              <a:rPr lang="en-US" altLang="zh-TW" sz="6000" b="1" dirty="0" smtClean="0">
                <a:solidFill>
                  <a:srgbClr val="FFFF00"/>
                </a:solidFill>
                <a:effectLst>
                  <a:outerShdw blurRad="38100" dist="38100" dir="2700000" algn="tl">
                    <a:srgbClr val="000000">
                      <a:alpha val="43137"/>
                    </a:srgbClr>
                  </a:outerShdw>
                </a:effectLst>
              </a:rPr>
              <a:t>Data Visualization</a:t>
            </a:r>
            <a:br>
              <a:rPr lang="en-US" altLang="zh-TW" sz="6000" b="1" dirty="0" smtClean="0">
                <a:solidFill>
                  <a:srgbClr val="FFFF00"/>
                </a:solidFill>
                <a:effectLst>
                  <a:outerShdw blurRad="38100" dist="38100" dir="2700000" algn="tl">
                    <a:srgbClr val="000000">
                      <a:alpha val="43137"/>
                    </a:srgbClr>
                  </a:outerShdw>
                </a:effectLst>
              </a:rPr>
            </a:br>
            <a:r>
              <a:rPr lang="zh-TW" altLang="en-US" sz="6000" b="1" dirty="0" smtClean="0">
                <a:solidFill>
                  <a:srgbClr val="FFFF00"/>
                </a:solidFill>
                <a:effectLst>
                  <a:outerShdw blurRad="38100" dist="38100" dir="2700000" algn="tl">
                    <a:srgbClr val="000000">
                      <a:alpha val="43137"/>
                    </a:srgbClr>
                  </a:outerShdw>
                </a:effectLst>
              </a:rPr>
              <a:t>資料視覺化</a:t>
            </a:r>
            <a:r>
              <a:rPr lang="ja-JP" altLang="en-US" sz="6000" b="1" dirty="0" smtClean="0">
                <a:solidFill>
                  <a:srgbClr val="FFFF00"/>
                </a:solidFill>
                <a:effectLst>
                  <a:outerShdw blurRad="38100" dist="38100" dir="2700000" algn="tl">
                    <a:srgbClr val="000000">
                      <a:alpha val="43137"/>
                    </a:srgbClr>
                  </a:outerShdw>
                </a:effectLst>
                <a:latin typeface="標楷體" panose="03000509000000000000" pitchFamily="65" charset="-120"/>
                <a:ea typeface="標楷體" panose="03000509000000000000" pitchFamily="65" charset="-120"/>
              </a:rPr>
              <a:t>の</a:t>
            </a:r>
            <a:r>
              <a:rPr lang="zh-TW" altLang="en-US" sz="6000" b="1" dirty="0" smtClean="0">
                <a:solidFill>
                  <a:srgbClr val="FFFF00"/>
                </a:solidFill>
                <a:effectLst>
                  <a:outerShdw blurRad="38100" dist="38100" dir="2700000" algn="tl">
                    <a:srgbClr val="000000">
                      <a:alpha val="43137"/>
                    </a:srgbClr>
                  </a:outerShdw>
                </a:effectLst>
                <a:latin typeface="標楷體" panose="03000509000000000000" pitchFamily="65" charset="-120"/>
                <a:ea typeface="標楷體" panose="03000509000000000000" pitchFamily="65" charset="-120"/>
              </a:rPr>
              <a:t>各種套</a:t>
            </a:r>
            <a:r>
              <a:rPr lang="zh-TW" altLang="en-US" sz="6000" b="1" dirty="0">
                <a:solidFill>
                  <a:srgbClr val="FFFF00"/>
                </a:solidFill>
                <a:effectLst>
                  <a:outerShdw blurRad="38100" dist="38100" dir="2700000" algn="tl">
                    <a:srgbClr val="000000">
                      <a:alpha val="43137"/>
                    </a:srgbClr>
                  </a:outerShdw>
                </a:effectLst>
                <a:latin typeface="標楷體" panose="03000509000000000000" pitchFamily="65" charset="-120"/>
                <a:ea typeface="標楷體" panose="03000509000000000000" pitchFamily="65" charset="-120"/>
              </a:rPr>
              <a:t>件</a:t>
            </a:r>
            <a:endParaRPr lang="zh-TW" altLang="en-US" sz="6000" b="1" dirty="0">
              <a:solidFill>
                <a:schemeClr val="bg1"/>
              </a:solidFill>
              <a:effectLst>
                <a:outerShdw blurRad="38100" dist="38100" dir="2700000" algn="tl">
                  <a:srgbClr val="000000">
                    <a:alpha val="43137"/>
                  </a:srgbClr>
                </a:outerShdw>
              </a:effectLst>
            </a:endParaRPr>
          </a:p>
        </p:txBody>
      </p:sp>
      <p:sp>
        <p:nvSpPr>
          <p:cNvPr id="6" name="矩形 5"/>
          <p:cNvSpPr/>
          <p:nvPr/>
        </p:nvSpPr>
        <p:spPr>
          <a:xfrm>
            <a:off x="711028" y="5822689"/>
            <a:ext cx="800219" cy="461665"/>
          </a:xfrm>
          <a:prstGeom prst="rect">
            <a:avLst/>
          </a:prstGeom>
        </p:spPr>
        <p:txBody>
          <a:bodyPr wrap="none">
            <a:spAutoFit/>
          </a:bodyPr>
          <a:lstStyle/>
          <a:p>
            <a:r>
              <a:rPr lang="zh-TW" altLang="en-US" sz="2400" b="1" dirty="0" smtClean="0">
                <a:solidFill>
                  <a:srgbClr val="FFFF00"/>
                </a:solidFill>
                <a:effectLst>
                  <a:outerShdw blurRad="38100" dist="38100" dir="2700000" algn="tl">
                    <a:srgbClr val="000000">
                      <a:alpha val="43137"/>
                    </a:srgbClr>
                  </a:outerShdw>
                </a:effectLst>
              </a:rPr>
              <a:t>作業</a:t>
            </a:r>
            <a:endParaRPr lang="ja-JP" altLang="en-US" sz="2400" b="1" dirty="0">
              <a:solidFill>
                <a:srgbClr val="FFFF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40582593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內容版面配置區 3"/>
          <p:cNvSpPr>
            <a:spLocks noGrp="1"/>
          </p:cNvSpPr>
          <p:nvPr>
            <p:ph sz="half" idx="2"/>
          </p:nvPr>
        </p:nvSpPr>
        <p:spPr>
          <a:xfrm>
            <a:off x="3331175" y="4967373"/>
            <a:ext cx="3886200" cy="901099"/>
          </a:xfrm>
        </p:spPr>
        <p:txBody>
          <a:bodyPr>
            <a:normAutofit lnSpcReduction="10000"/>
          </a:bodyPr>
          <a:lstStyle/>
          <a:p>
            <a:pPr marL="0" indent="0">
              <a:buNone/>
            </a:pPr>
            <a:r>
              <a:rPr lang="en-US" altLang="zh-TW" sz="1400" dirty="0"/>
              <a:t>Python</a:t>
            </a:r>
            <a:r>
              <a:rPr lang="zh-TW" altLang="en-US" sz="1400" dirty="0"/>
              <a:t>數據分析：基於</a:t>
            </a:r>
            <a:r>
              <a:rPr lang="en-US" altLang="zh-TW" sz="1400" dirty="0" err="1"/>
              <a:t>Plotly</a:t>
            </a:r>
            <a:r>
              <a:rPr lang="zh-TW" altLang="en-US" sz="1400" dirty="0"/>
              <a:t>的動態可視化繪圖</a:t>
            </a:r>
          </a:p>
          <a:p>
            <a:pPr marL="0" indent="0">
              <a:buNone/>
            </a:pPr>
            <a:r>
              <a:rPr lang="zh-TW" altLang="en-US" sz="1400" dirty="0"/>
              <a:t>作者： 孫洋洋</a:t>
            </a:r>
            <a:r>
              <a:rPr lang="en-US" altLang="zh-TW" sz="1400" dirty="0"/>
              <a:t>, </a:t>
            </a:r>
            <a:r>
              <a:rPr lang="zh-TW" altLang="en-US" sz="1400" dirty="0"/>
              <a:t>王碩</a:t>
            </a:r>
            <a:r>
              <a:rPr lang="en-US" altLang="zh-TW" sz="1400" dirty="0"/>
              <a:t>, </a:t>
            </a:r>
            <a:r>
              <a:rPr lang="zh-TW" altLang="en-US" sz="1400" dirty="0"/>
              <a:t>邢夢來</a:t>
            </a:r>
            <a:r>
              <a:rPr lang="en-US" altLang="zh-TW" sz="1400" dirty="0"/>
              <a:t>, </a:t>
            </a:r>
            <a:r>
              <a:rPr lang="zh-TW" altLang="en-US" sz="1400" dirty="0"/>
              <a:t>袁泉</a:t>
            </a:r>
            <a:r>
              <a:rPr lang="en-US" altLang="zh-TW" sz="1400" dirty="0"/>
              <a:t>, </a:t>
            </a:r>
            <a:r>
              <a:rPr lang="zh-TW" altLang="en-US" sz="1400" dirty="0"/>
              <a:t>吳娜</a:t>
            </a:r>
          </a:p>
          <a:p>
            <a:pPr marL="0" indent="0">
              <a:buNone/>
            </a:pPr>
            <a:r>
              <a:rPr lang="zh-TW" altLang="en-US" sz="1400" dirty="0" smtClean="0"/>
              <a:t>電子工業出版社</a:t>
            </a:r>
            <a:endParaRPr lang="zh-TW" altLang="en-US" sz="1400" dirty="0"/>
          </a:p>
        </p:txBody>
      </p:sp>
      <p:pic>
        <p:nvPicPr>
          <p:cNvPr id="7" name="內容版面配置區 6"/>
          <p:cNvPicPr>
            <a:picLocks noGrp="1" noChangeAspect="1"/>
          </p:cNvPicPr>
          <p:nvPr>
            <p:ph sz="half" idx="1"/>
          </p:nvPr>
        </p:nvPicPr>
        <p:blipFill>
          <a:blip r:embed="rId2"/>
          <a:stretch>
            <a:fillRect/>
          </a:stretch>
        </p:blipFill>
        <p:spPr>
          <a:xfrm>
            <a:off x="916974" y="3110064"/>
            <a:ext cx="2241781" cy="3097423"/>
          </a:xfrm>
          <a:prstGeom prst="rect">
            <a:avLst/>
          </a:prstGeom>
        </p:spPr>
      </p:pic>
      <p:sp>
        <p:nvSpPr>
          <p:cNvPr id="3" name="矩形 2"/>
          <p:cNvSpPr/>
          <p:nvPr/>
        </p:nvSpPr>
        <p:spPr>
          <a:xfrm>
            <a:off x="3331175" y="5868472"/>
            <a:ext cx="4895850" cy="369332"/>
          </a:xfrm>
          <a:prstGeom prst="rect">
            <a:avLst/>
          </a:prstGeom>
        </p:spPr>
        <p:txBody>
          <a:bodyPr wrap="square">
            <a:spAutoFit/>
          </a:bodyPr>
          <a:lstStyle/>
          <a:p>
            <a:r>
              <a:rPr lang="en-US" altLang="zh-TW" dirty="0"/>
              <a:t>https://github.com/sunshe35/PythonPlotlyCodes</a:t>
            </a:r>
            <a:endParaRPr lang="zh-TW" altLang="en-US" dirty="0"/>
          </a:p>
        </p:txBody>
      </p:sp>
      <p:pic>
        <p:nvPicPr>
          <p:cNvPr id="2" name="圖片 1"/>
          <p:cNvPicPr>
            <a:picLocks noChangeAspect="1"/>
          </p:cNvPicPr>
          <p:nvPr/>
        </p:nvPicPr>
        <p:blipFill rotWithShape="1">
          <a:blip r:embed="rId3"/>
          <a:srcRect l="10812" t="33783" r="16305" b="22813"/>
          <a:stretch/>
        </p:blipFill>
        <p:spPr>
          <a:xfrm>
            <a:off x="916974" y="766502"/>
            <a:ext cx="6664410" cy="2232455"/>
          </a:xfrm>
          <a:prstGeom prst="rect">
            <a:avLst/>
          </a:prstGeom>
        </p:spPr>
      </p:pic>
      <p:sp>
        <p:nvSpPr>
          <p:cNvPr id="5" name="矩形 4"/>
          <p:cNvSpPr/>
          <p:nvPr/>
        </p:nvSpPr>
        <p:spPr>
          <a:xfrm>
            <a:off x="302851" y="323925"/>
            <a:ext cx="7377404" cy="461665"/>
          </a:xfrm>
          <a:prstGeom prst="rect">
            <a:avLst/>
          </a:prstGeom>
        </p:spPr>
        <p:txBody>
          <a:bodyPr wrap="none">
            <a:spAutoFit/>
          </a:bodyPr>
          <a:lstStyle/>
          <a:p>
            <a:r>
              <a:rPr lang="zh-TW" altLang="en-US" sz="2400" b="1" dirty="0" smtClean="0">
                <a:effectLst>
                  <a:outerShdw blurRad="38100" dist="38100" dir="2700000" algn="tl">
                    <a:srgbClr val="000000">
                      <a:alpha val="43137"/>
                    </a:srgbClr>
                  </a:outerShdw>
                </a:effectLst>
              </a:rPr>
              <a:t>到官方網址</a:t>
            </a:r>
            <a:r>
              <a:rPr lang="en-US" altLang="zh-TW" sz="2400" b="1" dirty="0" smtClean="0">
                <a:effectLst>
                  <a:outerShdw blurRad="38100" dist="38100" dir="2700000" algn="tl">
                    <a:srgbClr val="000000">
                      <a:alpha val="43137"/>
                    </a:srgbClr>
                  </a:outerShdw>
                </a:effectLst>
                <a:hlinkClick r:id="rId4"/>
              </a:rPr>
              <a:t>https://plot.ly/</a:t>
            </a:r>
            <a:r>
              <a:rPr lang="zh-TW" altLang="en-US" sz="2400" b="1" dirty="0" smtClean="0">
                <a:effectLst>
                  <a:outerShdw blurRad="38100" dist="38100" dir="2700000" algn="tl">
                    <a:srgbClr val="000000">
                      <a:alpha val="43137"/>
                    </a:srgbClr>
                  </a:outerShdw>
                </a:effectLst>
              </a:rPr>
              <a:t>看看互動式資料視覺化成果</a:t>
            </a:r>
            <a:endParaRPr lang="zh-TW" altLang="en-US" sz="2400" b="1" dirty="0">
              <a:effectLst>
                <a:outerShdw blurRad="38100" dist="38100" dir="2700000" algn="tl">
                  <a:srgbClr val="000000">
                    <a:alpha val="43137"/>
                  </a:srgbClr>
                </a:outerShdw>
              </a:effectLst>
            </a:endParaRPr>
          </a:p>
        </p:txBody>
      </p:sp>
      <p:sp>
        <p:nvSpPr>
          <p:cNvPr id="8" name="矩形 7"/>
          <p:cNvSpPr/>
          <p:nvPr/>
        </p:nvSpPr>
        <p:spPr>
          <a:xfrm>
            <a:off x="3331175" y="4486934"/>
            <a:ext cx="2555508" cy="369332"/>
          </a:xfrm>
          <a:prstGeom prst="rect">
            <a:avLst/>
          </a:prstGeom>
          <a:solidFill>
            <a:schemeClr val="tx1"/>
          </a:solidFill>
        </p:spPr>
        <p:txBody>
          <a:bodyPr wrap="none">
            <a:spAutoFit/>
          </a:bodyPr>
          <a:lstStyle/>
          <a:p>
            <a:r>
              <a:rPr lang="zh-TW" altLang="en-US" b="1" dirty="0" smtClean="0">
                <a:solidFill>
                  <a:srgbClr val="FFFF00"/>
                </a:solidFill>
                <a:effectLst>
                  <a:outerShdw blurRad="38100" dist="38100" dir="2700000" algn="tl">
                    <a:srgbClr val="000000">
                      <a:alpha val="43137"/>
                    </a:srgbClr>
                  </a:outerShdw>
                </a:effectLst>
              </a:rPr>
              <a:t>延伸閱讀</a:t>
            </a:r>
            <a:r>
              <a:rPr lang="en-US" altLang="zh-TW" b="1" dirty="0" smtClean="0">
                <a:solidFill>
                  <a:srgbClr val="FFFF00"/>
                </a:solidFill>
                <a:effectLst>
                  <a:outerShdw blurRad="38100" dist="38100" dir="2700000" algn="tl">
                    <a:srgbClr val="000000">
                      <a:alpha val="43137"/>
                    </a:srgbClr>
                  </a:outerShdw>
                </a:effectLst>
              </a:rPr>
              <a:t>:</a:t>
            </a:r>
            <a:r>
              <a:rPr lang="zh-TW" altLang="en-US" b="1" dirty="0" smtClean="0">
                <a:solidFill>
                  <a:srgbClr val="FFFF00"/>
                </a:solidFill>
                <a:effectLst>
                  <a:outerShdw blurRad="38100" dist="38100" dir="2700000" algn="tl">
                    <a:srgbClr val="000000">
                      <a:alpha val="43137"/>
                    </a:srgbClr>
                  </a:outerShdw>
                </a:effectLst>
              </a:rPr>
              <a:t>推薦的教科書</a:t>
            </a:r>
            <a:endParaRPr lang="zh-TW" altLang="en-US" b="1" dirty="0">
              <a:solidFill>
                <a:srgbClr val="FFFF00"/>
              </a:solidFill>
              <a:effectLst>
                <a:outerShdw blurRad="38100" dist="38100" dir="2700000" algn="tl">
                  <a:srgbClr val="000000">
                    <a:alpha val="43137"/>
                  </a:srgbClr>
                </a:outerShdw>
              </a:effectLst>
            </a:endParaRPr>
          </a:p>
        </p:txBody>
      </p:sp>
      <p:pic>
        <p:nvPicPr>
          <p:cNvPr id="9" name="圖片 8">
            <a:extLst>
              <a:ext uri="{FF2B5EF4-FFF2-40B4-BE49-F238E27FC236}">
                <a16:creationId xmlns:a16="http://schemas.microsoft.com/office/drawing/2014/main" id="{016291E8-051C-4EDF-A068-4C8F8B0B05DB}"/>
              </a:ext>
            </a:extLst>
          </p:cNvPr>
          <p:cNvPicPr>
            <a:picLocks noChangeAspect="1"/>
          </p:cNvPicPr>
          <p:nvPr/>
        </p:nvPicPr>
        <p:blipFill>
          <a:blip r:embed="rId5"/>
          <a:stretch>
            <a:fillRect/>
          </a:stretch>
        </p:blipFill>
        <p:spPr>
          <a:xfrm>
            <a:off x="-88776" y="6207487"/>
            <a:ext cx="9232776" cy="675546"/>
          </a:xfrm>
          <a:prstGeom prst="rect">
            <a:avLst/>
          </a:prstGeom>
        </p:spPr>
      </p:pic>
    </p:spTree>
    <p:extLst>
      <p:ext uri="{BB962C8B-B14F-4D97-AF65-F5344CB8AC3E}">
        <p14:creationId xmlns:p14="http://schemas.microsoft.com/office/powerpoint/2010/main" val="362335368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內容版面配置區 4"/>
          <p:cNvPicPr>
            <a:picLocks noGrp="1" noChangeAspect="1"/>
          </p:cNvPicPr>
          <p:nvPr>
            <p:ph sz="half" idx="1"/>
          </p:nvPr>
        </p:nvPicPr>
        <p:blipFill>
          <a:blip r:embed="rId2"/>
          <a:stretch>
            <a:fillRect/>
          </a:stretch>
        </p:blipFill>
        <p:spPr>
          <a:xfrm>
            <a:off x="480369" y="1619679"/>
            <a:ext cx="3367930" cy="4153780"/>
          </a:xfrm>
          <a:prstGeom prst="rect">
            <a:avLst/>
          </a:prstGeom>
        </p:spPr>
      </p:pic>
      <p:pic>
        <p:nvPicPr>
          <p:cNvPr id="3" name="內容版面配置區 2"/>
          <p:cNvPicPr>
            <a:picLocks noGrp="1" noChangeAspect="1"/>
          </p:cNvPicPr>
          <p:nvPr>
            <p:ph sz="half" idx="2"/>
          </p:nvPr>
        </p:nvPicPr>
        <p:blipFill rotWithShape="1">
          <a:blip r:embed="rId3"/>
          <a:srcRect t="9784" r="33638" b="22008"/>
          <a:stretch/>
        </p:blipFill>
        <p:spPr>
          <a:xfrm>
            <a:off x="3848299" y="1600028"/>
            <a:ext cx="4844454" cy="2800865"/>
          </a:xfrm>
          <a:prstGeom prst="rect">
            <a:avLst/>
          </a:prstGeom>
        </p:spPr>
      </p:pic>
      <p:sp>
        <p:nvSpPr>
          <p:cNvPr id="6" name="矩形 5"/>
          <p:cNvSpPr/>
          <p:nvPr/>
        </p:nvSpPr>
        <p:spPr>
          <a:xfrm>
            <a:off x="284204" y="472710"/>
            <a:ext cx="8241958" cy="954107"/>
          </a:xfrm>
          <a:prstGeom prst="rect">
            <a:avLst/>
          </a:prstGeom>
        </p:spPr>
        <p:txBody>
          <a:bodyPr wrap="square">
            <a:spAutoFit/>
          </a:bodyPr>
          <a:lstStyle/>
          <a:p>
            <a:r>
              <a:rPr lang="zh-TW" altLang="en-US" sz="2800" b="1" dirty="0" smtClean="0">
                <a:effectLst>
                  <a:outerShdw blurRad="38100" dist="38100" dir="2700000" algn="tl">
                    <a:srgbClr val="000000">
                      <a:alpha val="43137"/>
                    </a:srgbClr>
                  </a:outerShdw>
                </a:effectLst>
              </a:rPr>
              <a:t>到官方網址</a:t>
            </a:r>
            <a:r>
              <a:rPr lang="en-US" altLang="zh-TW" sz="2800" b="1" dirty="0" smtClean="0">
                <a:effectLst>
                  <a:outerShdw blurRad="38100" dist="38100" dir="2700000" algn="tl">
                    <a:srgbClr val="000000">
                      <a:alpha val="43137"/>
                    </a:srgbClr>
                  </a:outerShdw>
                </a:effectLst>
              </a:rPr>
              <a:t>https://bokeh.pydata.org/en/latest/</a:t>
            </a:r>
          </a:p>
          <a:p>
            <a:r>
              <a:rPr lang="zh-TW" altLang="en-US" sz="2800" b="1" dirty="0" smtClean="0">
                <a:effectLst>
                  <a:outerShdw blurRad="38100" dist="38100" dir="2700000" algn="tl">
                    <a:srgbClr val="000000">
                      <a:alpha val="43137"/>
                    </a:srgbClr>
                  </a:outerShdw>
                </a:effectLst>
              </a:rPr>
              <a:t>看看互動式資料視覺化成果</a:t>
            </a:r>
            <a:endParaRPr lang="zh-TW" altLang="en-US" sz="2800" b="1" dirty="0">
              <a:effectLst>
                <a:outerShdw blurRad="38100" dist="38100" dir="2700000" algn="tl">
                  <a:srgbClr val="000000">
                    <a:alpha val="43137"/>
                  </a:srgbClr>
                </a:outerShdw>
              </a:effectLst>
            </a:endParaRPr>
          </a:p>
        </p:txBody>
      </p:sp>
      <p:sp>
        <p:nvSpPr>
          <p:cNvPr id="7" name="矩形 6"/>
          <p:cNvSpPr/>
          <p:nvPr/>
        </p:nvSpPr>
        <p:spPr>
          <a:xfrm>
            <a:off x="4062940" y="4669481"/>
            <a:ext cx="3119124" cy="584775"/>
          </a:xfrm>
          <a:prstGeom prst="rect">
            <a:avLst/>
          </a:prstGeom>
        </p:spPr>
        <p:txBody>
          <a:bodyPr wrap="none">
            <a:spAutoFit/>
          </a:bodyPr>
          <a:lstStyle/>
          <a:p>
            <a:r>
              <a:rPr lang="en-US" altLang="zh-TW" sz="3200" b="1" dirty="0" smtClean="0">
                <a:effectLst>
                  <a:outerShdw blurRad="38100" dist="38100" dir="2700000" algn="tl">
                    <a:srgbClr val="000000">
                      <a:alpha val="43137"/>
                    </a:srgbClr>
                  </a:outerShdw>
                </a:effectLst>
              </a:rPr>
              <a:t>!pip install </a:t>
            </a:r>
            <a:r>
              <a:rPr lang="en-US" altLang="zh-TW" sz="3200" b="1" dirty="0" err="1" smtClean="0">
                <a:effectLst>
                  <a:outerShdw blurRad="38100" dist="38100" dir="2700000" algn="tl">
                    <a:srgbClr val="000000">
                      <a:alpha val="43137"/>
                    </a:srgbClr>
                  </a:outerShdw>
                </a:effectLst>
              </a:rPr>
              <a:t>bokeh</a:t>
            </a:r>
            <a:endParaRPr lang="zh-TW" altLang="en-US" sz="3200" b="1" dirty="0">
              <a:effectLst>
                <a:outerShdw blurRad="38100" dist="38100" dir="2700000" algn="tl">
                  <a:srgbClr val="000000">
                    <a:alpha val="43137"/>
                  </a:srgbClr>
                </a:outerShdw>
              </a:effectLst>
            </a:endParaRPr>
          </a:p>
        </p:txBody>
      </p:sp>
      <p:pic>
        <p:nvPicPr>
          <p:cNvPr id="8" name="圖片 7">
            <a:extLst>
              <a:ext uri="{FF2B5EF4-FFF2-40B4-BE49-F238E27FC236}">
                <a16:creationId xmlns:a16="http://schemas.microsoft.com/office/drawing/2014/main" id="{016291E8-051C-4EDF-A068-4C8F8B0B05DB}"/>
              </a:ext>
            </a:extLst>
          </p:cNvPr>
          <p:cNvPicPr>
            <a:picLocks noChangeAspect="1"/>
          </p:cNvPicPr>
          <p:nvPr/>
        </p:nvPicPr>
        <p:blipFill>
          <a:blip r:embed="rId4"/>
          <a:stretch>
            <a:fillRect/>
          </a:stretch>
        </p:blipFill>
        <p:spPr>
          <a:xfrm>
            <a:off x="-88776" y="6207487"/>
            <a:ext cx="9232776" cy="675546"/>
          </a:xfrm>
          <a:prstGeom prst="rect">
            <a:avLst/>
          </a:prstGeom>
        </p:spPr>
      </p:pic>
    </p:spTree>
    <p:extLst>
      <p:ext uri="{BB962C8B-B14F-4D97-AF65-F5344CB8AC3E}">
        <p14:creationId xmlns:p14="http://schemas.microsoft.com/office/powerpoint/2010/main" val="84706480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99536" y="1328224"/>
            <a:ext cx="7970108" cy="4524315"/>
          </a:xfrm>
          <a:prstGeom prst="rect">
            <a:avLst/>
          </a:prstGeom>
        </p:spPr>
        <p:txBody>
          <a:bodyPr wrap="square">
            <a:spAutoFit/>
          </a:bodyPr>
          <a:lstStyle/>
          <a:p>
            <a:r>
              <a:rPr lang="en-US" altLang="zh-TW" dirty="0" smtClean="0"/>
              <a:t>import </a:t>
            </a:r>
            <a:r>
              <a:rPr lang="en-US" altLang="zh-TW" dirty="0" err="1" smtClean="0"/>
              <a:t>numpy</a:t>
            </a:r>
            <a:r>
              <a:rPr lang="en-US" altLang="zh-TW" dirty="0" smtClean="0"/>
              <a:t> as np</a:t>
            </a:r>
          </a:p>
          <a:p>
            <a:r>
              <a:rPr lang="en-US" altLang="zh-TW" dirty="0" smtClean="0"/>
              <a:t>from </a:t>
            </a:r>
            <a:r>
              <a:rPr lang="en-US" altLang="zh-TW" dirty="0" err="1" smtClean="0"/>
              <a:t>bokeh.plotting</a:t>
            </a:r>
            <a:r>
              <a:rPr lang="en-US" altLang="zh-TW" dirty="0" smtClean="0"/>
              <a:t> import figure, show</a:t>
            </a:r>
          </a:p>
          <a:p>
            <a:r>
              <a:rPr lang="en-US" altLang="zh-TW" dirty="0" smtClean="0"/>
              <a:t>from bokeh.io import </a:t>
            </a:r>
            <a:r>
              <a:rPr lang="en-US" altLang="zh-TW" b="1" dirty="0" err="1" smtClean="0">
                <a:solidFill>
                  <a:srgbClr val="FF0000"/>
                </a:solidFill>
                <a:effectLst>
                  <a:outerShdw blurRad="38100" dist="38100" dir="2700000" algn="tl">
                    <a:srgbClr val="000000">
                      <a:alpha val="43137"/>
                    </a:srgbClr>
                  </a:outerShdw>
                </a:effectLst>
              </a:rPr>
              <a:t>output_notebook</a:t>
            </a:r>
            <a:endParaRPr lang="en-US" altLang="zh-TW" b="1" dirty="0" smtClean="0">
              <a:solidFill>
                <a:srgbClr val="FF0000"/>
              </a:solidFill>
              <a:effectLst>
                <a:outerShdw blurRad="38100" dist="38100" dir="2700000" algn="tl">
                  <a:srgbClr val="000000">
                    <a:alpha val="43137"/>
                  </a:srgbClr>
                </a:outerShdw>
              </a:effectLst>
            </a:endParaRPr>
          </a:p>
          <a:p>
            <a:endParaRPr lang="en-US" altLang="zh-TW" dirty="0"/>
          </a:p>
          <a:p>
            <a:r>
              <a:rPr lang="en-US" altLang="zh-TW" dirty="0" smtClean="0"/>
              <a:t>N = 4000</a:t>
            </a:r>
          </a:p>
          <a:p>
            <a:endParaRPr lang="en-US" altLang="zh-TW" dirty="0"/>
          </a:p>
          <a:p>
            <a:r>
              <a:rPr lang="en-US" altLang="zh-TW" dirty="0" smtClean="0"/>
              <a:t>x = </a:t>
            </a:r>
            <a:r>
              <a:rPr lang="en-US" altLang="zh-TW" dirty="0" err="1" smtClean="0"/>
              <a:t>np.random.random</a:t>
            </a:r>
            <a:r>
              <a:rPr lang="en-US" altLang="zh-TW" dirty="0" smtClean="0"/>
              <a:t>(size=N) * 100</a:t>
            </a:r>
          </a:p>
          <a:p>
            <a:r>
              <a:rPr lang="en-US" altLang="zh-TW" dirty="0" smtClean="0"/>
              <a:t>y = </a:t>
            </a:r>
            <a:r>
              <a:rPr lang="en-US" altLang="zh-TW" dirty="0" err="1" smtClean="0"/>
              <a:t>np.random.random</a:t>
            </a:r>
            <a:r>
              <a:rPr lang="en-US" altLang="zh-TW" dirty="0" smtClean="0"/>
              <a:t>(size=N) * 100</a:t>
            </a:r>
          </a:p>
          <a:p>
            <a:r>
              <a:rPr lang="en-US" altLang="zh-TW" dirty="0" smtClean="0"/>
              <a:t>radii = </a:t>
            </a:r>
            <a:r>
              <a:rPr lang="en-US" altLang="zh-TW" dirty="0" err="1" smtClean="0"/>
              <a:t>np.random.random</a:t>
            </a:r>
            <a:r>
              <a:rPr lang="en-US" altLang="zh-TW" dirty="0" smtClean="0"/>
              <a:t>(size=N) * 1.5</a:t>
            </a:r>
          </a:p>
          <a:p>
            <a:r>
              <a:rPr lang="en-US" altLang="zh-TW" dirty="0" smtClean="0"/>
              <a:t>colors = ["#%02x%02x%02x" % (r, g, 150) for r, g in zip(</a:t>
            </a:r>
            <a:r>
              <a:rPr lang="en-US" altLang="zh-TW" dirty="0" err="1" smtClean="0"/>
              <a:t>np.floor</a:t>
            </a:r>
            <a:r>
              <a:rPr lang="en-US" altLang="zh-TW" dirty="0" smtClean="0"/>
              <a:t>(50+2*x).</a:t>
            </a:r>
            <a:r>
              <a:rPr lang="en-US" altLang="zh-TW" dirty="0" err="1" smtClean="0"/>
              <a:t>astype</a:t>
            </a:r>
            <a:r>
              <a:rPr lang="en-US" altLang="zh-TW" dirty="0" smtClean="0"/>
              <a:t>(</a:t>
            </a:r>
            <a:r>
              <a:rPr lang="en-US" altLang="zh-TW" dirty="0" err="1" smtClean="0"/>
              <a:t>int</a:t>
            </a:r>
            <a:r>
              <a:rPr lang="en-US" altLang="zh-TW" dirty="0" smtClean="0"/>
              <a:t>), </a:t>
            </a:r>
            <a:r>
              <a:rPr lang="en-US" altLang="zh-TW" dirty="0" err="1" smtClean="0"/>
              <a:t>np.floor</a:t>
            </a:r>
            <a:r>
              <a:rPr lang="en-US" altLang="zh-TW" dirty="0" smtClean="0"/>
              <a:t>(30+2*y).</a:t>
            </a:r>
            <a:r>
              <a:rPr lang="en-US" altLang="zh-TW" dirty="0" err="1" smtClean="0"/>
              <a:t>astype</a:t>
            </a:r>
            <a:r>
              <a:rPr lang="en-US" altLang="zh-TW" dirty="0" smtClean="0"/>
              <a:t>(</a:t>
            </a:r>
            <a:r>
              <a:rPr lang="en-US" altLang="zh-TW" dirty="0" err="1" smtClean="0"/>
              <a:t>int</a:t>
            </a:r>
            <a:r>
              <a:rPr lang="en-US" altLang="zh-TW" dirty="0" smtClean="0"/>
              <a:t>))]</a:t>
            </a:r>
          </a:p>
          <a:p>
            <a:endParaRPr lang="en-US" altLang="zh-TW" dirty="0"/>
          </a:p>
          <a:p>
            <a:r>
              <a:rPr lang="en-US" altLang="zh-TW" b="1" dirty="0" err="1" smtClean="0">
                <a:solidFill>
                  <a:srgbClr val="FF0000"/>
                </a:solidFill>
                <a:effectLst>
                  <a:outerShdw blurRad="38100" dist="38100" dir="2700000" algn="tl">
                    <a:srgbClr val="000000">
                      <a:alpha val="43137"/>
                    </a:srgbClr>
                  </a:outerShdw>
                </a:effectLst>
              </a:rPr>
              <a:t>output_notebook</a:t>
            </a:r>
            <a:r>
              <a:rPr lang="en-US" altLang="zh-TW" b="1" dirty="0" smtClean="0">
                <a:solidFill>
                  <a:srgbClr val="FF0000"/>
                </a:solidFill>
                <a:effectLst>
                  <a:outerShdw blurRad="38100" dist="38100" dir="2700000" algn="tl">
                    <a:srgbClr val="000000">
                      <a:alpha val="43137"/>
                    </a:srgbClr>
                  </a:outerShdw>
                </a:effectLst>
              </a:rPr>
              <a:t>()</a:t>
            </a:r>
          </a:p>
          <a:p>
            <a:r>
              <a:rPr lang="en-US" altLang="zh-TW" dirty="0" smtClean="0"/>
              <a:t>p = figure()</a:t>
            </a:r>
          </a:p>
          <a:p>
            <a:r>
              <a:rPr lang="en-US" altLang="zh-TW" dirty="0" err="1" smtClean="0"/>
              <a:t>p.circle</a:t>
            </a:r>
            <a:r>
              <a:rPr lang="en-US" altLang="zh-TW" dirty="0" smtClean="0"/>
              <a:t>(x, y, radius=radii, </a:t>
            </a:r>
            <a:r>
              <a:rPr lang="en-US" altLang="zh-TW" dirty="0" err="1" smtClean="0"/>
              <a:t>fill_color</a:t>
            </a:r>
            <a:r>
              <a:rPr lang="en-US" altLang="zh-TW" dirty="0" smtClean="0"/>
              <a:t>=colors, </a:t>
            </a:r>
            <a:r>
              <a:rPr lang="en-US" altLang="zh-TW" dirty="0" err="1" smtClean="0"/>
              <a:t>fill_alpha</a:t>
            </a:r>
            <a:r>
              <a:rPr lang="en-US" altLang="zh-TW" dirty="0" smtClean="0"/>
              <a:t>=0.6, </a:t>
            </a:r>
            <a:r>
              <a:rPr lang="en-US" altLang="zh-TW" dirty="0" err="1" smtClean="0"/>
              <a:t>line_color</a:t>
            </a:r>
            <a:r>
              <a:rPr lang="en-US" altLang="zh-TW" dirty="0" smtClean="0"/>
              <a:t>=None)</a:t>
            </a:r>
          </a:p>
          <a:p>
            <a:r>
              <a:rPr lang="en-US" altLang="zh-TW" dirty="0" smtClean="0"/>
              <a:t>show(p)</a:t>
            </a:r>
            <a:endParaRPr lang="zh-TW" altLang="en-US" dirty="0"/>
          </a:p>
        </p:txBody>
      </p:sp>
      <p:pic>
        <p:nvPicPr>
          <p:cNvPr id="6" name="圖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59412" y="65903"/>
            <a:ext cx="3799702" cy="3799702"/>
          </a:xfrm>
          <a:prstGeom prst="rect">
            <a:avLst/>
          </a:prstGeom>
        </p:spPr>
      </p:pic>
      <p:sp>
        <p:nvSpPr>
          <p:cNvPr id="7" name="矩形 6"/>
          <p:cNvSpPr/>
          <p:nvPr/>
        </p:nvSpPr>
        <p:spPr>
          <a:xfrm>
            <a:off x="399536" y="5830728"/>
            <a:ext cx="6042454" cy="369332"/>
          </a:xfrm>
          <a:prstGeom prst="rect">
            <a:avLst/>
          </a:prstGeom>
          <a:solidFill>
            <a:schemeClr val="accent4">
              <a:lumMod val="20000"/>
              <a:lumOff val="80000"/>
            </a:schemeClr>
          </a:solidFill>
        </p:spPr>
        <p:txBody>
          <a:bodyPr wrap="square">
            <a:spAutoFit/>
          </a:bodyPr>
          <a:lstStyle/>
          <a:p>
            <a:r>
              <a:rPr lang="en-US" altLang="zh-TW" dirty="0" smtClean="0"/>
              <a:t>https://colab.research.google.com/notebooks/charts.ipynb</a:t>
            </a:r>
            <a:endParaRPr lang="zh-TW" altLang="en-US" dirty="0"/>
          </a:p>
        </p:txBody>
      </p:sp>
      <p:pic>
        <p:nvPicPr>
          <p:cNvPr id="5" name="圖片 4">
            <a:extLst>
              <a:ext uri="{FF2B5EF4-FFF2-40B4-BE49-F238E27FC236}">
                <a16:creationId xmlns:a16="http://schemas.microsoft.com/office/drawing/2014/main" id="{016291E8-051C-4EDF-A068-4C8F8B0B05DB}"/>
              </a:ext>
            </a:extLst>
          </p:cNvPr>
          <p:cNvPicPr>
            <a:picLocks noChangeAspect="1"/>
          </p:cNvPicPr>
          <p:nvPr/>
        </p:nvPicPr>
        <p:blipFill>
          <a:blip r:embed="rId3"/>
          <a:stretch>
            <a:fillRect/>
          </a:stretch>
        </p:blipFill>
        <p:spPr>
          <a:xfrm>
            <a:off x="-88776" y="6207487"/>
            <a:ext cx="9232776" cy="675546"/>
          </a:xfrm>
          <a:prstGeom prst="rect">
            <a:avLst/>
          </a:prstGeom>
        </p:spPr>
      </p:pic>
    </p:spTree>
    <p:extLst>
      <p:ext uri="{BB962C8B-B14F-4D97-AF65-F5344CB8AC3E}">
        <p14:creationId xmlns:p14="http://schemas.microsoft.com/office/powerpoint/2010/main" val="342253685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0" y="0"/>
            <a:ext cx="7886700" cy="656366"/>
          </a:xfrm>
        </p:spPr>
        <p:txBody>
          <a:bodyPr>
            <a:normAutofit fontScale="90000"/>
          </a:bodyPr>
          <a:lstStyle/>
          <a:p>
            <a:r>
              <a:rPr lang="zh-TW" altLang="en-US" dirty="0" smtClean="0"/>
              <a:t>在</a:t>
            </a:r>
            <a:r>
              <a:rPr lang="en-US" altLang="zh-TW" dirty="0" smtClean="0"/>
              <a:t>Google </a:t>
            </a:r>
            <a:r>
              <a:rPr lang="en-US" altLang="zh-TW" dirty="0" err="1" smtClean="0"/>
              <a:t>Colab</a:t>
            </a:r>
            <a:r>
              <a:rPr lang="zh-TW" altLang="en-US" dirty="0" smtClean="0"/>
              <a:t>學習</a:t>
            </a:r>
            <a:r>
              <a:rPr lang="en-US" altLang="zh-TW" dirty="0" err="1"/>
              <a:t>seaborn</a:t>
            </a:r>
            <a:endParaRPr lang="zh-TW" altLang="en-US" dirty="0"/>
          </a:p>
        </p:txBody>
      </p:sp>
      <p:pic>
        <p:nvPicPr>
          <p:cNvPr id="5" name="內容版面配置區 4"/>
          <p:cNvPicPr>
            <a:picLocks noGrp="1" noChangeAspect="1"/>
          </p:cNvPicPr>
          <p:nvPr>
            <p:ph sz="half" idx="2"/>
          </p:nvPr>
        </p:nvPicPr>
        <p:blipFill>
          <a:blip r:embed="rId2"/>
          <a:stretch>
            <a:fillRect/>
          </a:stretch>
        </p:blipFill>
        <p:spPr>
          <a:xfrm>
            <a:off x="4405697" y="1118031"/>
            <a:ext cx="3564409" cy="3442060"/>
          </a:xfrm>
          <a:prstGeom prst="rect">
            <a:avLst/>
          </a:prstGeom>
        </p:spPr>
      </p:pic>
      <p:sp>
        <p:nvSpPr>
          <p:cNvPr id="6" name="矩形 5"/>
          <p:cNvSpPr/>
          <p:nvPr/>
        </p:nvSpPr>
        <p:spPr>
          <a:xfrm>
            <a:off x="322819" y="4785962"/>
            <a:ext cx="8068963" cy="923330"/>
          </a:xfrm>
          <a:prstGeom prst="rect">
            <a:avLst/>
          </a:prstGeom>
        </p:spPr>
        <p:txBody>
          <a:bodyPr wrap="square">
            <a:spAutoFit/>
          </a:bodyPr>
          <a:lstStyle/>
          <a:p>
            <a:r>
              <a:rPr lang="zh-TW" altLang="en-US" dirty="0" smtClean="0"/>
              <a:t>範例學習</a:t>
            </a:r>
            <a:r>
              <a:rPr lang="en-US" altLang="zh-TW" dirty="0" smtClean="0"/>
              <a:t>1:</a:t>
            </a:r>
          </a:p>
          <a:p>
            <a:r>
              <a:rPr lang="en-US" altLang="zh-TW" dirty="0" smtClean="0"/>
              <a:t>https://colab.research.google.com/github/jakevdp/PythonDataScienceHandbook/blob/master/notebooks/04.14-Visualization-With-Seaborn.ipynb</a:t>
            </a:r>
            <a:endParaRPr lang="zh-TW" altLang="en-US" dirty="0"/>
          </a:p>
        </p:txBody>
      </p:sp>
      <p:sp>
        <p:nvSpPr>
          <p:cNvPr id="7" name="矩形 6"/>
          <p:cNvSpPr/>
          <p:nvPr/>
        </p:nvSpPr>
        <p:spPr>
          <a:xfrm>
            <a:off x="419615" y="5635224"/>
            <a:ext cx="7972167" cy="646331"/>
          </a:xfrm>
          <a:prstGeom prst="rect">
            <a:avLst/>
          </a:prstGeom>
        </p:spPr>
        <p:txBody>
          <a:bodyPr wrap="square">
            <a:spAutoFit/>
          </a:bodyPr>
          <a:lstStyle/>
          <a:p>
            <a:r>
              <a:rPr lang="zh-TW" altLang="en-US" dirty="0" smtClean="0"/>
              <a:t>範例學習</a:t>
            </a:r>
            <a:r>
              <a:rPr lang="en-US" altLang="zh-TW" dirty="0"/>
              <a:t>2</a:t>
            </a:r>
            <a:r>
              <a:rPr lang="en-US" altLang="zh-TW" dirty="0" smtClean="0"/>
              <a:t>:</a:t>
            </a:r>
          </a:p>
          <a:p>
            <a:r>
              <a:rPr lang="en-US" altLang="zh-TW" dirty="0" smtClean="0"/>
              <a:t>https://colab.research.google.com/drive/1o6MijFkNHiTPeS8Y5n59j2cH4-Mf2wX3</a:t>
            </a:r>
            <a:endParaRPr lang="zh-TW" altLang="en-US" dirty="0"/>
          </a:p>
        </p:txBody>
      </p:sp>
      <p:sp>
        <p:nvSpPr>
          <p:cNvPr id="8" name="矩形 7"/>
          <p:cNvSpPr/>
          <p:nvPr/>
        </p:nvSpPr>
        <p:spPr>
          <a:xfrm>
            <a:off x="84952" y="656366"/>
            <a:ext cx="5871005" cy="461665"/>
          </a:xfrm>
          <a:prstGeom prst="rect">
            <a:avLst/>
          </a:prstGeom>
          <a:solidFill>
            <a:schemeClr val="accent4">
              <a:lumMod val="20000"/>
              <a:lumOff val="80000"/>
            </a:schemeClr>
          </a:solidFill>
        </p:spPr>
        <p:txBody>
          <a:bodyPr wrap="square">
            <a:spAutoFit/>
          </a:bodyPr>
          <a:lstStyle/>
          <a:p>
            <a:r>
              <a:rPr lang="en-US" altLang="zh-TW" sz="2400" dirty="0" smtClean="0"/>
              <a:t>!pip install </a:t>
            </a:r>
            <a:r>
              <a:rPr lang="en-US" altLang="zh-TW" sz="2400" dirty="0" err="1" smtClean="0"/>
              <a:t>seaborn</a:t>
            </a:r>
            <a:r>
              <a:rPr lang="en-US" altLang="zh-TW" sz="2400" dirty="0" smtClean="0"/>
              <a:t>==0.9.0</a:t>
            </a:r>
            <a:endParaRPr lang="zh-TW" altLang="en-US" sz="2400" dirty="0"/>
          </a:p>
        </p:txBody>
      </p:sp>
      <p:pic>
        <p:nvPicPr>
          <p:cNvPr id="9" name="圖片 8"/>
          <p:cNvPicPr>
            <a:picLocks noChangeAspect="1"/>
          </p:cNvPicPr>
          <p:nvPr/>
        </p:nvPicPr>
        <p:blipFill>
          <a:blip r:embed="rId3"/>
          <a:stretch>
            <a:fillRect/>
          </a:stretch>
        </p:blipFill>
        <p:spPr>
          <a:xfrm>
            <a:off x="1029986" y="1197189"/>
            <a:ext cx="2676823" cy="3509613"/>
          </a:xfrm>
          <a:prstGeom prst="rect">
            <a:avLst/>
          </a:prstGeom>
        </p:spPr>
      </p:pic>
      <p:pic>
        <p:nvPicPr>
          <p:cNvPr id="11" name="圖片 10">
            <a:extLst>
              <a:ext uri="{FF2B5EF4-FFF2-40B4-BE49-F238E27FC236}">
                <a16:creationId xmlns:a16="http://schemas.microsoft.com/office/drawing/2014/main" id="{016291E8-051C-4EDF-A068-4C8F8B0B05DB}"/>
              </a:ext>
            </a:extLst>
          </p:cNvPr>
          <p:cNvPicPr>
            <a:picLocks noChangeAspect="1"/>
          </p:cNvPicPr>
          <p:nvPr/>
        </p:nvPicPr>
        <p:blipFill>
          <a:blip r:embed="rId4"/>
          <a:stretch>
            <a:fillRect/>
          </a:stretch>
        </p:blipFill>
        <p:spPr>
          <a:xfrm>
            <a:off x="-88776" y="6207487"/>
            <a:ext cx="9232776" cy="675546"/>
          </a:xfrm>
          <a:prstGeom prst="rect">
            <a:avLst/>
          </a:prstGeom>
        </p:spPr>
      </p:pic>
    </p:spTree>
    <p:extLst>
      <p:ext uri="{BB962C8B-B14F-4D97-AF65-F5344CB8AC3E}">
        <p14:creationId xmlns:p14="http://schemas.microsoft.com/office/powerpoint/2010/main" val="9453026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46387" y="1765116"/>
            <a:ext cx="6800335" cy="2862322"/>
          </a:xfrm>
          <a:prstGeom prst="rect">
            <a:avLst/>
          </a:prstGeom>
        </p:spPr>
        <p:txBody>
          <a:bodyPr wrap="square">
            <a:spAutoFit/>
          </a:bodyPr>
          <a:lstStyle/>
          <a:p>
            <a:r>
              <a:rPr lang="en-US" altLang="zh-TW" dirty="0" smtClean="0"/>
              <a:t>import </a:t>
            </a:r>
            <a:r>
              <a:rPr lang="en-US" altLang="zh-TW" dirty="0" err="1" smtClean="0"/>
              <a:t>seaborn</a:t>
            </a:r>
            <a:r>
              <a:rPr lang="en-US" altLang="zh-TW" dirty="0" smtClean="0"/>
              <a:t> as </a:t>
            </a:r>
            <a:r>
              <a:rPr lang="en-US" altLang="zh-TW" dirty="0" err="1" smtClean="0"/>
              <a:t>sns</a:t>
            </a:r>
            <a:endParaRPr lang="en-US" altLang="zh-TW" dirty="0" smtClean="0"/>
          </a:p>
          <a:p>
            <a:r>
              <a:rPr lang="en-US" altLang="zh-TW" dirty="0" err="1" smtClean="0"/>
              <a:t>sns.</a:t>
            </a:r>
            <a:r>
              <a:rPr lang="en-US" altLang="zh-TW" b="1" dirty="0" err="1" smtClean="0">
                <a:solidFill>
                  <a:srgbClr val="FF0000"/>
                </a:solidFill>
                <a:effectLst>
                  <a:outerShdw blurRad="38100" dist="38100" dir="2700000" algn="tl">
                    <a:srgbClr val="000000">
                      <a:alpha val="43137"/>
                    </a:srgbClr>
                  </a:outerShdw>
                </a:effectLst>
              </a:rPr>
              <a:t>set</a:t>
            </a:r>
            <a:r>
              <a:rPr lang="en-US" altLang="zh-TW" dirty="0" smtClean="0"/>
              <a:t>(style="ticks")</a:t>
            </a:r>
          </a:p>
          <a:p>
            <a:endParaRPr lang="en-US" altLang="zh-TW" dirty="0" smtClean="0"/>
          </a:p>
          <a:p>
            <a:r>
              <a:rPr lang="en-US" altLang="zh-TW" dirty="0" smtClean="0"/>
              <a:t># Load the example dataset for </a:t>
            </a:r>
            <a:r>
              <a:rPr lang="en-US" altLang="zh-TW" dirty="0" err="1" smtClean="0"/>
              <a:t>Anscombe's</a:t>
            </a:r>
            <a:r>
              <a:rPr lang="en-US" altLang="zh-TW" dirty="0" smtClean="0"/>
              <a:t> quartet</a:t>
            </a:r>
          </a:p>
          <a:p>
            <a:r>
              <a:rPr lang="en-US" altLang="zh-TW" dirty="0" err="1" smtClean="0"/>
              <a:t>df</a:t>
            </a:r>
            <a:r>
              <a:rPr lang="en-US" altLang="zh-TW" dirty="0" smtClean="0"/>
              <a:t> = </a:t>
            </a:r>
            <a:r>
              <a:rPr lang="en-US" altLang="zh-TW" dirty="0" err="1" smtClean="0"/>
              <a:t>sns</a:t>
            </a:r>
            <a:r>
              <a:rPr lang="en-US" altLang="zh-TW" b="1" dirty="0" err="1" smtClean="0">
                <a:solidFill>
                  <a:srgbClr val="FF0000"/>
                </a:solidFill>
                <a:effectLst>
                  <a:outerShdw blurRad="38100" dist="38100" dir="2700000" algn="tl">
                    <a:srgbClr val="000000">
                      <a:alpha val="43137"/>
                    </a:srgbClr>
                  </a:outerShdw>
                </a:effectLst>
              </a:rPr>
              <a:t>.load_dataset</a:t>
            </a:r>
            <a:r>
              <a:rPr lang="en-US" altLang="zh-TW" dirty="0" smtClean="0"/>
              <a:t>("</a:t>
            </a:r>
            <a:r>
              <a:rPr lang="en-US" altLang="zh-TW" dirty="0" err="1" smtClean="0"/>
              <a:t>anscombe</a:t>
            </a:r>
            <a:r>
              <a:rPr lang="en-US" altLang="zh-TW" dirty="0" smtClean="0"/>
              <a:t>")</a:t>
            </a:r>
          </a:p>
          <a:p>
            <a:endParaRPr lang="en-US" altLang="zh-TW" dirty="0" smtClean="0"/>
          </a:p>
          <a:p>
            <a:r>
              <a:rPr lang="en-US" altLang="zh-TW" dirty="0" smtClean="0"/>
              <a:t># Show the results of a linear regression within each dataset</a:t>
            </a:r>
          </a:p>
          <a:p>
            <a:r>
              <a:rPr lang="en-US" altLang="zh-TW" dirty="0" err="1" smtClean="0"/>
              <a:t>sns.</a:t>
            </a:r>
            <a:r>
              <a:rPr lang="en-US" altLang="zh-TW" b="1" dirty="0" err="1" smtClean="0">
                <a:solidFill>
                  <a:srgbClr val="FF0000"/>
                </a:solidFill>
                <a:effectLst>
                  <a:outerShdw blurRad="38100" dist="38100" dir="2700000" algn="tl">
                    <a:srgbClr val="000000">
                      <a:alpha val="43137"/>
                    </a:srgbClr>
                  </a:outerShdw>
                </a:effectLst>
              </a:rPr>
              <a:t>lmplot</a:t>
            </a:r>
            <a:r>
              <a:rPr lang="en-US" altLang="zh-TW" dirty="0" smtClean="0"/>
              <a:t>(x="x", y="y", col="dataset", hue="dataset", data=</a:t>
            </a:r>
            <a:r>
              <a:rPr lang="en-US" altLang="zh-TW" dirty="0" err="1" smtClean="0"/>
              <a:t>df</a:t>
            </a:r>
            <a:r>
              <a:rPr lang="en-US" altLang="zh-TW" dirty="0" smtClean="0"/>
              <a:t>,</a:t>
            </a:r>
          </a:p>
          <a:p>
            <a:r>
              <a:rPr lang="en-US" altLang="zh-TW" dirty="0" smtClean="0"/>
              <a:t>           </a:t>
            </a:r>
            <a:r>
              <a:rPr lang="en-US" altLang="zh-TW" dirty="0" err="1" smtClean="0"/>
              <a:t>col_wrap</a:t>
            </a:r>
            <a:r>
              <a:rPr lang="en-US" altLang="zh-TW" dirty="0" smtClean="0"/>
              <a:t>=2, ci=None, palette="muted", height=4,</a:t>
            </a:r>
          </a:p>
          <a:p>
            <a:r>
              <a:rPr lang="en-US" altLang="zh-TW" dirty="0" smtClean="0"/>
              <a:t>           </a:t>
            </a:r>
            <a:r>
              <a:rPr lang="en-US" altLang="zh-TW" dirty="0" err="1" smtClean="0"/>
              <a:t>scatter_kws</a:t>
            </a:r>
            <a:r>
              <a:rPr lang="en-US" altLang="zh-TW" dirty="0" smtClean="0"/>
              <a:t>={"s": 50, "alpha": 1});</a:t>
            </a:r>
            <a:endParaRPr lang="zh-TW" altLang="en-US" dirty="0"/>
          </a:p>
        </p:txBody>
      </p:sp>
      <p:sp>
        <p:nvSpPr>
          <p:cNvPr id="5" name="矩形 4"/>
          <p:cNvSpPr/>
          <p:nvPr/>
        </p:nvSpPr>
        <p:spPr>
          <a:xfrm>
            <a:off x="446388" y="5443487"/>
            <a:ext cx="3779624" cy="369332"/>
          </a:xfrm>
          <a:prstGeom prst="rect">
            <a:avLst/>
          </a:prstGeom>
        </p:spPr>
        <p:txBody>
          <a:bodyPr wrap="square">
            <a:spAutoFit/>
          </a:bodyPr>
          <a:lstStyle/>
          <a:p>
            <a:r>
              <a:rPr lang="en-US" altLang="zh-TW" dirty="0" smtClean="0"/>
              <a:t>https://www.data-insights.cn/?p=179</a:t>
            </a:r>
            <a:endParaRPr lang="zh-TW" altLang="en-US" dirty="0"/>
          </a:p>
        </p:txBody>
      </p:sp>
      <p:pic>
        <p:nvPicPr>
          <p:cNvPr id="6" name="圖片 5"/>
          <p:cNvPicPr>
            <a:picLocks noChangeAspect="1"/>
          </p:cNvPicPr>
          <p:nvPr/>
        </p:nvPicPr>
        <p:blipFill>
          <a:blip r:embed="rId2"/>
          <a:stretch>
            <a:fillRect/>
          </a:stretch>
        </p:blipFill>
        <p:spPr>
          <a:xfrm>
            <a:off x="5643175" y="224823"/>
            <a:ext cx="3207093" cy="3207093"/>
          </a:xfrm>
          <a:prstGeom prst="rect">
            <a:avLst/>
          </a:prstGeom>
        </p:spPr>
      </p:pic>
      <p:pic>
        <p:nvPicPr>
          <p:cNvPr id="7" name="圖片 6">
            <a:extLst>
              <a:ext uri="{FF2B5EF4-FFF2-40B4-BE49-F238E27FC236}">
                <a16:creationId xmlns:a16="http://schemas.microsoft.com/office/drawing/2014/main" id="{016291E8-051C-4EDF-A068-4C8F8B0B05DB}"/>
              </a:ext>
            </a:extLst>
          </p:cNvPr>
          <p:cNvPicPr>
            <a:picLocks noChangeAspect="1"/>
          </p:cNvPicPr>
          <p:nvPr/>
        </p:nvPicPr>
        <p:blipFill>
          <a:blip r:embed="rId3"/>
          <a:stretch>
            <a:fillRect/>
          </a:stretch>
        </p:blipFill>
        <p:spPr>
          <a:xfrm>
            <a:off x="-88776" y="6207487"/>
            <a:ext cx="9232776" cy="675546"/>
          </a:xfrm>
          <a:prstGeom prst="rect">
            <a:avLst/>
          </a:prstGeom>
        </p:spPr>
      </p:pic>
    </p:spTree>
    <p:extLst>
      <p:ext uri="{BB962C8B-B14F-4D97-AF65-F5344CB8AC3E}">
        <p14:creationId xmlns:p14="http://schemas.microsoft.com/office/powerpoint/2010/main" val="28660374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887165" y="3244334"/>
            <a:ext cx="184731" cy="369332"/>
          </a:xfrm>
          <a:prstGeom prst="rect">
            <a:avLst/>
          </a:prstGeom>
        </p:spPr>
        <p:txBody>
          <a:bodyPr wrap="none">
            <a:spAutoFit/>
          </a:bodyPr>
          <a:lstStyle/>
          <a:p>
            <a:endParaRPr lang="zh-TW" altLang="en-US" dirty="0"/>
          </a:p>
        </p:txBody>
      </p:sp>
      <p:sp>
        <p:nvSpPr>
          <p:cNvPr id="3" name="矩形 2"/>
          <p:cNvSpPr/>
          <p:nvPr/>
        </p:nvSpPr>
        <p:spPr>
          <a:xfrm>
            <a:off x="222424" y="2146466"/>
            <a:ext cx="8781534" cy="3970318"/>
          </a:xfrm>
          <a:prstGeom prst="rect">
            <a:avLst/>
          </a:prstGeom>
        </p:spPr>
        <p:txBody>
          <a:bodyPr wrap="square">
            <a:spAutoFit/>
          </a:bodyPr>
          <a:lstStyle/>
          <a:p>
            <a:r>
              <a:rPr lang="zh-TW" altLang="en-US" sz="3600" dirty="0"/>
              <a:t>文字</a:t>
            </a:r>
            <a:r>
              <a:rPr lang="en-US" altLang="zh-TW" sz="3600" dirty="0"/>
              <a:t>(</a:t>
            </a:r>
            <a:r>
              <a:rPr lang="zh-TW" altLang="en-US" sz="3600" dirty="0"/>
              <a:t>詩</a:t>
            </a:r>
            <a:r>
              <a:rPr lang="en-US" altLang="zh-TW" sz="3600" dirty="0"/>
              <a:t>/</a:t>
            </a:r>
            <a:r>
              <a:rPr lang="zh-TW" altLang="en-US" sz="3600" dirty="0"/>
              <a:t>小說</a:t>
            </a:r>
            <a:r>
              <a:rPr lang="en-US" altLang="zh-TW" sz="3600" dirty="0"/>
              <a:t>/</a:t>
            </a:r>
            <a:r>
              <a:rPr lang="zh-TW" altLang="en-US" sz="3600" dirty="0"/>
              <a:t>新聞</a:t>
            </a:r>
            <a:r>
              <a:rPr lang="en-US" altLang="zh-TW" sz="3600" dirty="0"/>
              <a:t>/</a:t>
            </a:r>
            <a:r>
              <a:rPr lang="zh-TW" altLang="en-US" sz="3600" dirty="0"/>
              <a:t>網路封包</a:t>
            </a:r>
            <a:r>
              <a:rPr lang="en-US" altLang="zh-TW" sz="3600" dirty="0"/>
              <a:t>/log</a:t>
            </a:r>
            <a:r>
              <a:rPr lang="zh-TW" altLang="en-US" sz="3600" dirty="0"/>
              <a:t>檔</a:t>
            </a:r>
            <a:r>
              <a:rPr lang="en-US" altLang="zh-TW" sz="3600" dirty="0"/>
              <a:t>/email)</a:t>
            </a:r>
          </a:p>
          <a:p>
            <a:endParaRPr lang="en-US" altLang="zh-TW" sz="3600" dirty="0" smtClean="0"/>
          </a:p>
          <a:p>
            <a:r>
              <a:rPr lang="zh-TW" altLang="en-US" sz="3600" dirty="0" smtClean="0"/>
              <a:t>圖片</a:t>
            </a:r>
            <a:r>
              <a:rPr lang="en-US" altLang="zh-TW" sz="3600" dirty="0"/>
              <a:t>(</a:t>
            </a:r>
            <a:r>
              <a:rPr lang="zh-TW" altLang="en-US" sz="3600" dirty="0"/>
              <a:t>人臉辨識</a:t>
            </a:r>
            <a:r>
              <a:rPr lang="en-US" altLang="zh-TW" sz="3600" dirty="0"/>
              <a:t>/</a:t>
            </a:r>
            <a:r>
              <a:rPr lang="zh-TW" altLang="en-US" sz="3600" dirty="0" smtClean="0"/>
              <a:t>醫療片</a:t>
            </a:r>
            <a:r>
              <a:rPr lang="en-US" altLang="zh-TW" sz="3600" dirty="0"/>
              <a:t>/</a:t>
            </a:r>
            <a:r>
              <a:rPr lang="zh-TW" altLang="en-US" sz="3600" dirty="0"/>
              <a:t>晶圓片品管</a:t>
            </a:r>
            <a:r>
              <a:rPr lang="en-US" altLang="zh-TW" sz="3600" dirty="0"/>
              <a:t>,,)</a:t>
            </a:r>
          </a:p>
          <a:p>
            <a:endParaRPr lang="en-US" altLang="zh-TW" sz="3600" dirty="0" smtClean="0"/>
          </a:p>
          <a:p>
            <a:r>
              <a:rPr lang="zh-TW" altLang="en-US" sz="3600" dirty="0" smtClean="0"/>
              <a:t>聲音  </a:t>
            </a:r>
            <a:r>
              <a:rPr lang="zh-TW" altLang="en-US" sz="3600" dirty="0"/>
              <a:t>對話  </a:t>
            </a:r>
            <a:r>
              <a:rPr lang="zh-TW" altLang="en-US" sz="3600" dirty="0" smtClean="0"/>
              <a:t>音樂</a:t>
            </a:r>
            <a:endParaRPr lang="en-US" altLang="zh-TW" sz="3600" dirty="0" smtClean="0"/>
          </a:p>
          <a:p>
            <a:endParaRPr lang="en-US" altLang="zh-TW" sz="3600" dirty="0"/>
          </a:p>
          <a:p>
            <a:r>
              <a:rPr lang="zh-TW" altLang="en-US" sz="3600" dirty="0" smtClean="0"/>
              <a:t>影片</a:t>
            </a:r>
            <a:endParaRPr lang="zh-TW" altLang="en-US" sz="3600" dirty="0"/>
          </a:p>
        </p:txBody>
      </p:sp>
      <p:sp>
        <p:nvSpPr>
          <p:cNvPr id="4" name="矩形 3"/>
          <p:cNvSpPr/>
          <p:nvPr/>
        </p:nvSpPr>
        <p:spPr>
          <a:xfrm>
            <a:off x="115332" y="560344"/>
            <a:ext cx="8995718" cy="769441"/>
          </a:xfrm>
          <a:prstGeom prst="rect">
            <a:avLst/>
          </a:prstGeom>
        </p:spPr>
        <p:txBody>
          <a:bodyPr wrap="square">
            <a:spAutoFit/>
          </a:bodyPr>
          <a:lstStyle/>
          <a:p>
            <a:r>
              <a:rPr lang="zh-TW" altLang="en-US" sz="4400" dirty="0" smtClean="0"/>
              <a:t>計算機</a:t>
            </a:r>
            <a:r>
              <a:rPr lang="en-US" altLang="zh-TW" sz="4400" dirty="0" smtClean="0"/>
              <a:t>(</a:t>
            </a:r>
            <a:r>
              <a:rPr lang="zh-TW" altLang="en-US" sz="4400" dirty="0" smtClean="0"/>
              <a:t>演算法</a:t>
            </a:r>
            <a:r>
              <a:rPr lang="en-US" altLang="zh-TW" sz="4400" dirty="0" smtClean="0"/>
              <a:t>)</a:t>
            </a:r>
            <a:r>
              <a:rPr lang="zh-TW" altLang="en-US" sz="4400" dirty="0" smtClean="0"/>
              <a:t>如何處理底下資料</a:t>
            </a:r>
            <a:r>
              <a:rPr lang="en-US" altLang="zh-TW" sz="4400" dirty="0" smtClean="0"/>
              <a:t>:</a:t>
            </a:r>
            <a:endParaRPr lang="zh-TW" altLang="en-US" sz="4400" dirty="0" smtClean="0"/>
          </a:p>
        </p:txBody>
      </p:sp>
      <p:pic>
        <p:nvPicPr>
          <p:cNvPr id="5" name="圖片 4">
            <a:extLst>
              <a:ext uri="{FF2B5EF4-FFF2-40B4-BE49-F238E27FC236}">
                <a16:creationId xmlns:a16="http://schemas.microsoft.com/office/drawing/2014/main" id="{016291E8-051C-4EDF-A068-4C8F8B0B05DB}"/>
              </a:ext>
            </a:extLst>
          </p:cNvPr>
          <p:cNvPicPr>
            <a:picLocks noChangeAspect="1"/>
          </p:cNvPicPr>
          <p:nvPr/>
        </p:nvPicPr>
        <p:blipFill>
          <a:blip r:embed="rId2"/>
          <a:stretch>
            <a:fillRect/>
          </a:stretch>
        </p:blipFill>
        <p:spPr>
          <a:xfrm>
            <a:off x="-88776" y="6207487"/>
            <a:ext cx="9232776" cy="675546"/>
          </a:xfrm>
          <a:prstGeom prst="rect">
            <a:avLst/>
          </a:prstGeom>
        </p:spPr>
      </p:pic>
    </p:spTree>
    <p:extLst>
      <p:ext uri="{BB962C8B-B14F-4D97-AF65-F5344CB8AC3E}">
        <p14:creationId xmlns:p14="http://schemas.microsoft.com/office/powerpoint/2010/main" val="225104133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414980" y="3548244"/>
            <a:ext cx="3990203" cy="2585323"/>
          </a:xfrm>
          <a:prstGeom prst="rect">
            <a:avLst/>
          </a:prstGeom>
          <a:solidFill>
            <a:schemeClr val="accent4">
              <a:lumMod val="20000"/>
              <a:lumOff val="80000"/>
            </a:schemeClr>
          </a:solidFill>
        </p:spPr>
        <p:txBody>
          <a:bodyPr wrap="square">
            <a:spAutoFit/>
          </a:bodyPr>
          <a:lstStyle/>
          <a:p>
            <a:r>
              <a:rPr lang="en-US" altLang="zh-TW" dirty="0" smtClean="0"/>
              <a:t>import </a:t>
            </a:r>
            <a:r>
              <a:rPr lang="en-US" altLang="zh-TW" dirty="0" err="1" smtClean="0"/>
              <a:t>altair</a:t>
            </a:r>
            <a:r>
              <a:rPr lang="en-US" altLang="zh-TW" dirty="0" smtClean="0"/>
              <a:t> as alt</a:t>
            </a:r>
          </a:p>
          <a:p>
            <a:r>
              <a:rPr lang="en-US" altLang="zh-TW" dirty="0" smtClean="0"/>
              <a:t>from </a:t>
            </a:r>
            <a:r>
              <a:rPr lang="en-US" altLang="zh-TW" dirty="0" err="1" smtClean="0"/>
              <a:t>vega_datasets</a:t>
            </a:r>
            <a:r>
              <a:rPr lang="en-US" altLang="zh-TW" dirty="0" smtClean="0"/>
              <a:t> import data</a:t>
            </a:r>
          </a:p>
          <a:p>
            <a:r>
              <a:rPr lang="en-US" altLang="zh-TW" dirty="0" smtClean="0"/>
              <a:t>cars = </a:t>
            </a:r>
            <a:r>
              <a:rPr lang="en-US" altLang="zh-TW" dirty="0" err="1" smtClean="0"/>
              <a:t>data.cars</a:t>
            </a:r>
            <a:r>
              <a:rPr lang="en-US" altLang="zh-TW" dirty="0" smtClean="0"/>
              <a:t>()</a:t>
            </a:r>
          </a:p>
          <a:p>
            <a:endParaRPr lang="en-US" altLang="zh-TW" dirty="0" smtClean="0"/>
          </a:p>
          <a:p>
            <a:r>
              <a:rPr lang="en-US" altLang="zh-TW" dirty="0" err="1" smtClean="0"/>
              <a:t>alt.Chart</a:t>
            </a:r>
            <a:r>
              <a:rPr lang="en-US" altLang="zh-TW" dirty="0" smtClean="0"/>
              <a:t>(cars).</a:t>
            </a:r>
            <a:r>
              <a:rPr lang="en-US" altLang="zh-TW" dirty="0" err="1" smtClean="0"/>
              <a:t>mark_point</a:t>
            </a:r>
            <a:r>
              <a:rPr lang="en-US" altLang="zh-TW" dirty="0" smtClean="0"/>
              <a:t>().encode(</a:t>
            </a:r>
          </a:p>
          <a:p>
            <a:r>
              <a:rPr lang="en-US" altLang="zh-TW" dirty="0" smtClean="0"/>
              <a:t>    x='Horsepower',</a:t>
            </a:r>
          </a:p>
          <a:p>
            <a:r>
              <a:rPr lang="en-US" altLang="zh-TW" dirty="0" smtClean="0"/>
              <a:t>    y='</a:t>
            </a:r>
            <a:r>
              <a:rPr lang="en-US" altLang="zh-TW" dirty="0" err="1" smtClean="0"/>
              <a:t>Miles_per_Gallon</a:t>
            </a:r>
            <a:r>
              <a:rPr lang="en-US" altLang="zh-TW" dirty="0" smtClean="0"/>
              <a:t>',</a:t>
            </a:r>
          </a:p>
          <a:p>
            <a:r>
              <a:rPr lang="en-US" altLang="zh-TW" dirty="0" smtClean="0"/>
              <a:t>    color='Origin',</a:t>
            </a:r>
          </a:p>
          <a:p>
            <a:r>
              <a:rPr lang="en-US" altLang="zh-TW" dirty="0" smtClean="0"/>
              <a:t>).interactive()</a:t>
            </a:r>
            <a:endParaRPr lang="zh-TW" altLang="en-US" dirty="0"/>
          </a:p>
        </p:txBody>
      </p:sp>
      <p:sp>
        <p:nvSpPr>
          <p:cNvPr id="8" name="矩形 7"/>
          <p:cNvSpPr/>
          <p:nvPr/>
        </p:nvSpPr>
        <p:spPr>
          <a:xfrm>
            <a:off x="284204" y="472710"/>
            <a:ext cx="8241958" cy="954107"/>
          </a:xfrm>
          <a:prstGeom prst="rect">
            <a:avLst/>
          </a:prstGeom>
        </p:spPr>
        <p:txBody>
          <a:bodyPr wrap="square">
            <a:spAutoFit/>
          </a:bodyPr>
          <a:lstStyle/>
          <a:p>
            <a:r>
              <a:rPr lang="zh-TW" altLang="en-US" sz="2800" b="1" dirty="0" smtClean="0">
                <a:effectLst>
                  <a:outerShdw blurRad="38100" dist="38100" dir="2700000" algn="tl">
                    <a:srgbClr val="000000">
                      <a:alpha val="43137"/>
                    </a:srgbClr>
                  </a:outerShdw>
                </a:effectLst>
              </a:rPr>
              <a:t>到官方網址</a:t>
            </a:r>
            <a:r>
              <a:rPr lang="en-US" altLang="zh-TW" sz="2800" dirty="0" smtClean="0"/>
              <a:t>https://altair-viz.github.io/ </a:t>
            </a:r>
            <a:endParaRPr lang="en-US" altLang="zh-TW" sz="2800" b="1" dirty="0" smtClean="0">
              <a:effectLst>
                <a:outerShdw blurRad="38100" dist="38100" dir="2700000" algn="tl">
                  <a:srgbClr val="000000">
                    <a:alpha val="43137"/>
                  </a:srgbClr>
                </a:outerShdw>
              </a:effectLst>
            </a:endParaRPr>
          </a:p>
          <a:p>
            <a:r>
              <a:rPr lang="zh-TW" altLang="en-US" sz="2800" b="1" dirty="0" smtClean="0">
                <a:effectLst>
                  <a:outerShdw blurRad="38100" dist="38100" dir="2700000" algn="tl">
                    <a:srgbClr val="000000">
                      <a:alpha val="43137"/>
                    </a:srgbClr>
                  </a:outerShdw>
                </a:effectLst>
              </a:rPr>
              <a:t>看看資料視覺化成果</a:t>
            </a:r>
            <a:endParaRPr lang="zh-TW" altLang="en-US" sz="2800" b="1" dirty="0">
              <a:effectLst>
                <a:outerShdw blurRad="38100" dist="38100" dir="2700000" algn="tl">
                  <a:srgbClr val="000000">
                    <a:alpha val="43137"/>
                  </a:srgbClr>
                </a:outerShdw>
              </a:effectLst>
            </a:endParaRPr>
          </a:p>
        </p:txBody>
      </p:sp>
      <p:sp>
        <p:nvSpPr>
          <p:cNvPr id="9" name="矩形 8"/>
          <p:cNvSpPr/>
          <p:nvPr/>
        </p:nvSpPr>
        <p:spPr>
          <a:xfrm>
            <a:off x="284204" y="208838"/>
            <a:ext cx="4037324" cy="369332"/>
          </a:xfrm>
          <a:prstGeom prst="rect">
            <a:avLst/>
          </a:prstGeom>
        </p:spPr>
        <p:txBody>
          <a:bodyPr wrap="none">
            <a:spAutoFit/>
          </a:bodyPr>
          <a:lstStyle/>
          <a:p>
            <a:r>
              <a:rPr lang="en-US" altLang="zh-TW" dirty="0" smtClean="0"/>
              <a:t>Altair: Declarative Visualization in Python</a:t>
            </a:r>
            <a:endParaRPr lang="zh-TW" altLang="en-US" dirty="0"/>
          </a:p>
        </p:txBody>
      </p:sp>
      <p:pic>
        <p:nvPicPr>
          <p:cNvPr id="10" name="圖片 9"/>
          <p:cNvPicPr>
            <a:picLocks noChangeAspect="1"/>
          </p:cNvPicPr>
          <p:nvPr/>
        </p:nvPicPr>
        <p:blipFill rotWithShape="1">
          <a:blip r:embed="rId2"/>
          <a:srcRect l="18919" t="18249" r="44325" b="46036"/>
          <a:stretch/>
        </p:blipFill>
        <p:spPr>
          <a:xfrm>
            <a:off x="4142285" y="950663"/>
            <a:ext cx="4617281" cy="2523661"/>
          </a:xfrm>
          <a:prstGeom prst="rect">
            <a:avLst/>
          </a:prstGeom>
        </p:spPr>
      </p:pic>
      <p:pic>
        <p:nvPicPr>
          <p:cNvPr id="6" name="內容版面配置區 5"/>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4709160" y="3684384"/>
            <a:ext cx="3817002" cy="2523103"/>
          </a:xfrm>
        </p:spPr>
      </p:pic>
      <p:pic>
        <p:nvPicPr>
          <p:cNvPr id="7" name="圖片 6">
            <a:extLst>
              <a:ext uri="{FF2B5EF4-FFF2-40B4-BE49-F238E27FC236}">
                <a16:creationId xmlns:a16="http://schemas.microsoft.com/office/drawing/2014/main" id="{016291E8-051C-4EDF-A068-4C8F8B0B05DB}"/>
              </a:ext>
            </a:extLst>
          </p:cNvPr>
          <p:cNvPicPr>
            <a:picLocks noChangeAspect="1"/>
          </p:cNvPicPr>
          <p:nvPr/>
        </p:nvPicPr>
        <p:blipFill>
          <a:blip r:embed="rId4"/>
          <a:stretch>
            <a:fillRect/>
          </a:stretch>
        </p:blipFill>
        <p:spPr>
          <a:xfrm>
            <a:off x="-88776" y="6207487"/>
            <a:ext cx="9232776" cy="675546"/>
          </a:xfrm>
          <a:prstGeom prst="rect">
            <a:avLst/>
          </a:prstGeom>
        </p:spPr>
      </p:pic>
    </p:spTree>
    <p:extLst>
      <p:ext uri="{BB962C8B-B14F-4D97-AF65-F5344CB8AC3E}">
        <p14:creationId xmlns:p14="http://schemas.microsoft.com/office/powerpoint/2010/main" val="11084200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851180" y="1175983"/>
            <a:ext cx="6775621" cy="1384995"/>
          </a:xfrm>
          <a:prstGeom prst="rect">
            <a:avLst/>
          </a:prstGeom>
        </p:spPr>
        <p:txBody>
          <a:bodyPr wrap="square">
            <a:spAutoFit/>
          </a:bodyPr>
          <a:lstStyle/>
          <a:p>
            <a:r>
              <a:rPr lang="zh-CN" altLang="en-US" sz="2800" dirty="0" smtClean="0"/>
              <a:t>訓練集為 </a:t>
            </a:r>
            <a:r>
              <a:rPr lang="en-US" altLang="zh-CN" sz="2800" dirty="0" smtClean="0"/>
              <a:t>60,000 </a:t>
            </a:r>
            <a:r>
              <a:rPr lang="zh-CN" altLang="en-US" sz="2800" dirty="0" smtClean="0"/>
              <a:t>張 </a:t>
            </a:r>
            <a:r>
              <a:rPr lang="en-US" altLang="zh-CN" sz="2800" dirty="0" smtClean="0"/>
              <a:t>28x28 </a:t>
            </a:r>
            <a:r>
              <a:rPr lang="zh-CN" altLang="en-US" sz="2800" dirty="0" smtClean="0"/>
              <a:t>圖元灰度圖像，</a:t>
            </a:r>
            <a:endParaRPr lang="en-US" altLang="zh-CN" sz="2800" dirty="0" smtClean="0"/>
          </a:p>
          <a:p>
            <a:r>
              <a:rPr lang="zh-CN" altLang="en-US" sz="2800" dirty="0" smtClean="0"/>
              <a:t>測試集為 </a:t>
            </a:r>
            <a:r>
              <a:rPr lang="en-US" altLang="zh-CN" sz="2800" dirty="0" smtClean="0"/>
              <a:t>10,000 </a:t>
            </a:r>
            <a:r>
              <a:rPr lang="zh-CN" altLang="en-US" sz="2800" dirty="0" smtClean="0"/>
              <a:t>同規格圖像，</a:t>
            </a:r>
            <a:endParaRPr lang="en-US" altLang="zh-CN" sz="2800" dirty="0" smtClean="0"/>
          </a:p>
          <a:p>
            <a:r>
              <a:rPr lang="zh-CN" altLang="en-US" sz="2800" dirty="0" smtClean="0"/>
              <a:t>總共 </a:t>
            </a:r>
            <a:r>
              <a:rPr lang="en-US" altLang="zh-CN" sz="2800" dirty="0" smtClean="0"/>
              <a:t>10 </a:t>
            </a:r>
            <a:r>
              <a:rPr lang="zh-CN" altLang="en-US" sz="2800" dirty="0" smtClean="0"/>
              <a:t>類數字標籤。</a:t>
            </a:r>
            <a:endParaRPr lang="zh-TW" altLang="en-US" sz="2800" dirty="0"/>
          </a:p>
        </p:txBody>
      </p:sp>
      <p:sp>
        <p:nvSpPr>
          <p:cNvPr id="4" name="矩形 3"/>
          <p:cNvSpPr/>
          <p:nvPr/>
        </p:nvSpPr>
        <p:spPr>
          <a:xfrm>
            <a:off x="851180" y="726944"/>
            <a:ext cx="3747308" cy="523220"/>
          </a:xfrm>
          <a:prstGeom prst="rect">
            <a:avLst/>
          </a:prstGeom>
        </p:spPr>
        <p:txBody>
          <a:bodyPr wrap="none">
            <a:spAutoFit/>
          </a:bodyPr>
          <a:lstStyle/>
          <a:p>
            <a:r>
              <a:rPr lang="en-US" altLang="zh-CN" sz="2800" dirty="0"/>
              <a:t>MNIST </a:t>
            </a:r>
            <a:r>
              <a:rPr lang="zh-CN" altLang="en-US" sz="2800" dirty="0"/>
              <a:t>手寫</a:t>
            </a:r>
            <a:r>
              <a:rPr lang="zh-TW" altLang="en-US" sz="2800" dirty="0"/>
              <a:t>數字</a:t>
            </a:r>
            <a:r>
              <a:rPr lang="zh-CN" altLang="en-US" sz="2800" dirty="0"/>
              <a:t>資料集</a:t>
            </a:r>
          </a:p>
        </p:txBody>
      </p:sp>
      <p:sp>
        <p:nvSpPr>
          <p:cNvPr id="5" name="矩形 4"/>
          <p:cNvSpPr/>
          <p:nvPr/>
        </p:nvSpPr>
        <p:spPr>
          <a:xfrm>
            <a:off x="387179" y="257157"/>
            <a:ext cx="4276876" cy="584775"/>
          </a:xfrm>
          <a:prstGeom prst="rect">
            <a:avLst/>
          </a:prstGeom>
        </p:spPr>
        <p:txBody>
          <a:bodyPr wrap="none">
            <a:spAutoFit/>
          </a:bodyPr>
          <a:lstStyle/>
          <a:p>
            <a:r>
              <a:rPr lang="en-US" altLang="zh-TW" sz="3200" dirty="0"/>
              <a:t>MNIST handwritten digit</a:t>
            </a:r>
            <a:endParaRPr lang="zh-TW" altLang="en-US" sz="3200" dirty="0"/>
          </a:p>
        </p:txBody>
      </p:sp>
      <p:pic>
        <p:nvPicPr>
          <p:cNvPr id="7" name="圖片 6">
            <a:extLst>
              <a:ext uri="{FF2B5EF4-FFF2-40B4-BE49-F238E27FC236}">
                <a16:creationId xmlns:a16="http://schemas.microsoft.com/office/drawing/2014/main" id="{016291E8-051C-4EDF-A068-4C8F8B0B05DB}"/>
              </a:ext>
            </a:extLst>
          </p:cNvPr>
          <p:cNvPicPr>
            <a:picLocks noChangeAspect="1"/>
          </p:cNvPicPr>
          <p:nvPr/>
        </p:nvPicPr>
        <p:blipFill>
          <a:blip r:embed="rId2"/>
          <a:stretch>
            <a:fillRect/>
          </a:stretch>
        </p:blipFill>
        <p:spPr>
          <a:xfrm>
            <a:off x="-88776" y="6207487"/>
            <a:ext cx="9232776" cy="675546"/>
          </a:xfrm>
          <a:prstGeom prst="rect">
            <a:avLst/>
          </a:prstGeom>
        </p:spPr>
      </p:pic>
      <p:pic>
        <p:nvPicPr>
          <p:cNvPr id="6" name="圖片 5"/>
          <p:cNvPicPr>
            <a:picLocks noChangeAspect="1"/>
          </p:cNvPicPr>
          <p:nvPr/>
        </p:nvPicPr>
        <p:blipFill>
          <a:blip r:embed="rId3"/>
          <a:stretch>
            <a:fillRect/>
          </a:stretch>
        </p:blipFill>
        <p:spPr>
          <a:xfrm>
            <a:off x="481913" y="2560978"/>
            <a:ext cx="5828270" cy="4371203"/>
          </a:xfrm>
          <a:prstGeom prst="rect">
            <a:avLst/>
          </a:prstGeom>
        </p:spPr>
      </p:pic>
    </p:spTree>
    <p:extLst>
      <p:ext uri="{BB962C8B-B14F-4D97-AF65-F5344CB8AC3E}">
        <p14:creationId xmlns:p14="http://schemas.microsoft.com/office/powerpoint/2010/main" val="32231701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8102189" y="132756"/>
            <a:ext cx="1059068" cy="6578601"/>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6"/>
          <p:cNvSpPr/>
          <p:nvPr/>
        </p:nvSpPr>
        <p:spPr>
          <a:xfrm>
            <a:off x="152400" y="142875"/>
            <a:ext cx="1562100" cy="6578601"/>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 name="投影片編號版面配置區 1"/>
          <p:cNvSpPr>
            <a:spLocks noGrp="1"/>
          </p:cNvSpPr>
          <p:nvPr>
            <p:ph type="sldNum" sz="quarter" idx="12"/>
          </p:nvPr>
        </p:nvSpPr>
        <p:spPr/>
        <p:txBody>
          <a:bodyPr/>
          <a:lstStyle/>
          <a:p>
            <a:fld id="{EBA660C4-8EC1-4890-874E-5CA0D19E2E89}" type="slidenum">
              <a:rPr lang="zh-TW" altLang="en-US" smtClean="0"/>
              <a:t>13</a:t>
            </a:fld>
            <a:endParaRPr lang="zh-TW" altLang="en-US"/>
          </a:p>
        </p:txBody>
      </p:sp>
      <p:pic>
        <p:nvPicPr>
          <p:cNvPr id="3074" name="Picture 2" descr="ãhandwritten digit CNNãçåçæå°çµæ"/>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04850" y="2955926"/>
            <a:ext cx="8361157" cy="1917443"/>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351736" y="127364"/>
            <a:ext cx="3286125" cy="830997"/>
          </a:xfrm>
          <a:prstGeom prst="rect">
            <a:avLst/>
          </a:prstGeom>
        </p:spPr>
        <p:txBody>
          <a:bodyPr wrap="square">
            <a:spAutoFit/>
          </a:bodyPr>
          <a:lstStyle/>
          <a:p>
            <a:r>
              <a:rPr lang="zh-TW" altLang="en-US" sz="2400" dirty="0" smtClean="0"/>
              <a:t>每一張手寫的數字都是</a:t>
            </a:r>
            <a:r>
              <a:rPr lang="en-US" altLang="zh-TW" sz="2400" dirty="0" smtClean="0"/>
              <a:t>28*28(=784)</a:t>
            </a:r>
            <a:endParaRPr lang="zh-TW" altLang="en-US" sz="2400" dirty="0"/>
          </a:p>
        </p:txBody>
      </p:sp>
      <p:sp>
        <p:nvSpPr>
          <p:cNvPr id="5" name="向下箭號 4"/>
          <p:cNvSpPr/>
          <p:nvPr/>
        </p:nvSpPr>
        <p:spPr>
          <a:xfrm>
            <a:off x="800100" y="2737023"/>
            <a:ext cx="709612" cy="44158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矩形 5"/>
          <p:cNvSpPr/>
          <p:nvPr/>
        </p:nvSpPr>
        <p:spPr>
          <a:xfrm>
            <a:off x="28394" y="4396315"/>
            <a:ext cx="1810111" cy="954107"/>
          </a:xfrm>
          <a:prstGeom prst="rect">
            <a:avLst/>
          </a:prstGeom>
        </p:spPr>
        <p:txBody>
          <a:bodyPr wrap="none">
            <a:spAutoFit/>
          </a:bodyPr>
          <a:lstStyle/>
          <a:p>
            <a:r>
              <a:rPr lang="zh-TW" altLang="en-US" sz="2800" dirty="0" smtClean="0"/>
              <a:t>輸入層有</a:t>
            </a:r>
            <a:endParaRPr lang="en-US" altLang="zh-TW" sz="2800" dirty="0" smtClean="0"/>
          </a:p>
          <a:p>
            <a:r>
              <a:rPr lang="en-US" altLang="zh-TW" sz="2800" dirty="0" smtClean="0"/>
              <a:t>784</a:t>
            </a:r>
            <a:r>
              <a:rPr lang="zh-TW" altLang="en-US" sz="2800" dirty="0" smtClean="0"/>
              <a:t>個單</a:t>
            </a:r>
            <a:r>
              <a:rPr lang="zh-TW" altLang="en-US" sz="2800" dirty="0"/>
              <a:t>元</a:t>
            </a:r>
          </a:p>
        </p:txBody>
      </p:sp>
      <p:sp>
        <p:nvSpPr>
          <p:cNvPr id="8" name="左大括弧 7"/>
          <p:cNvSpPr/>
          <p:nvPr/>
        </p:nvSpPr>
        <p:spPr>
          <a:xfrm rot="16200000">
            <a:off x="4648596" y="1749218"/>
            <a:ext cx="473668" cy="6257745"/>
          </a:xfrm>
          <a:prstGeom prst="leftBrace">
            <a:avLst>
              <a:gd name="adj1" fmla="val 8333"/>
              <a:gd name="adj2" fmla="val 49239"/>
            </a:avLst>
          </a:prstGeom>
          <a:noFill/>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pic>
        <p:nvPicPr>
          <p:cNvPr id="9" name="圖片 8"/>
          <p:cNvPicPr>
            <a:picLocks noChangeAspect="1"/>
          </p:cNvPicPr>
          <p:nvPr/>
        </p:nvPicPr>
        <p:blipFill>
          <a:blip r:embed="rId3"/>
          <a:stretch>
            <a:fillRect/>
          </a:stretch>
        </p:blipFill>
        <p:spPr>
          <a:xfrm>
            <a:off x="344592" y="960149"/>
            <a:ext cx="4551502" cy="1793718"/>
          </a:xfrm>
          <a:prstGeom prst="rect">
            <a:avLst/>
          </a:prstGeom>
        </p:spPr>
      </p:pic>
      <p:sp>
        <p:nvSpPr>
          <p:cNvPr id="12" name="矩形 11"/>
          <p:cNvSpPr/>
          <p:nvPr/>
        </p:nvSpPr>
        <p:spPr>
          <a:xfrm>
            <a:off x="2215035" y="626710"/>
            <a:ext cx="2845651" cy="369332"/>
          </a:xfrm>
          <a:prstGeom prst="rect">
            <a:avLst/>
          </a:prstGeom>
        </p:spPr>
        <p:txBody>
          <a:bodyPr wrap="none">
            <a:spAutoFit/>
          </a:bodyPr>
          <a:lstStyle/>
          <a:p>
            <a:r>
              <a:rPr lang="zh-TW" altLang="en-US" dirty="0" smtClean="0"/>
              <a:t>用</a:t>
            </a:r>
            <a:r>
              <a:rPr lang="en-US" altLang="zh-TW" dirty="0" smtClean="0"/>
              <a:t>28*28</a:t>
            </a:r>
            <a:r>
              <a:rPr lang="zh-TW" altLang="en-US" dirty="0" smtClean="0"/>
              <a:t>矩陣來代表一張圖</a:t>
            </a:r>
            <a:endParaRPr lang="zh-TW" altLang="en-US" dirty="0"/>
          </a:p>
        </p:txBody>
      </p:sp>
      <p:sp>
        <p:nvSpPr>
          <p:cNvPr id="15" name="矩形 14"/>
          <p:cNvSpPr/>
          <p:nvPr/>
        </p:nvSpPr>
        <p:spPr>
          <a:xfrm>
            <a:off x="2127130" y="5412472"/>
            <a:ext cx="3918189" cy="646331"/>
          </a:xfrm>
          <a:prstGeom prst="rect">
            <a:avLst/>
          </a:prstGeom>
        </p:spPr>
        <p:txBody>
          <a:bodyPr wrap="none">
            <a:spAutoFit/>
          </a:bodyPr>
          <a:lstStyle/>
          <a:p>
            <a:r>
              <a:rPr lang="zh-TW" altLang="en-US" dirty="0" smtClean="0"/>
              <a:t>網路架構設計</a:t>
            </a:r>
            <a:r>
              <a:rPr lang="en-US" altLang="zh-TW" dirty="0" smtClean="0"/>
              <a:t>:</a:t>
            </a:r>
            <a:r>
              <a:rPr lang="zh-TW" altLang="en-US" dirty="0" smtClean="0"/>
              <a:t>使用那些層</a:t>
            </a:r>
            <a:endParaRPr lang="en-US" altLang="zh-TW" dirty="0" smtClean="0"/>
          </a:p>
          <a:p>
            <a:r>
              <a:rPr lang="en-US" altLang="zh-TW" dirty="0" smtClean="0"/>
              <a:t>Convolution? Pooling? </a:t>
            </a:r>
            <a:r>
              <a:rPr lang="en-US" altLang="zh-TW" dirty="0" err="1" smtClean="0"/>
              <a:t>Dropout?Dense</a:t>
            </a:r>
            <a:r>
              <a:rPr lang="en-US" altLang="zh-TW" dirty="0" smtClean="0"/>
              <a:t>?</a:t>
            </a:r>
            <a:endParaRPr lang="en-US" altLang="zh-TW" dirty="0"/>
          </a:p>
        </p:txBody>
      </p:sp>
      <p:sp>
        <p:nvSpPr>
          <p:cNvPr id="16" name="矩形 15"/>
          <p:cNvSpPr/>
          <p:nvPr/>
        </p:nvSpPr>
        <p:spPr>
          <a:xfrm>
            <a:off x="1756557" y="2836887"/>
            <a:ext cx="6221627" cy="2063511"/>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 name="矩形 2"/>
          <p:cNvSpPr/>
          <p:nvPr/>
        </p:nvSpPr>
        <p:spPr>
          <a:xfrm>
            <a:off x="3090664" y="2797504"/>
            <a:ext cx="2954655" cy="923330"/>
          </a:xfrm>
          <a:prstGeom prst="rect">
            <a:avLst/>
          </a:prstGeom>
        </p:spPr>
        <p:txBody>
          <a:bodyPr wrap="none">
            <a:spAutoFit/>
          </a:bodyPr>
          <a:lstStyle/>
          <a:p>
            <a:r>
              <a:rPr lang="zh-TW" altLang="en-US" sz="5400" b="1" dirty="0" smtClean="0">
                <a:solidFill>
                  <a:srgbClr val="FF0000"/>
                </a:solidFill>
                <a:effectLst>
                  <a:outerShdw blurRad="38100" dist="38100" dir="2700000" algn="tl">
                    <a:srgbClr val="000000">
                      <a:alpha val="43137"/>
                    </a:srgbClr>
                  </a:outerShdw>
                </a:effectLst>
              </a:rPr>
              <a:t>矩陣運算</a:t>
            </a:r>
            <a:endParaRPr lang="zh-TW" altLang="en-US" sz="5400" b="1" dirty="0">
              <a:solidFill>
                <a:srgbClr val="FF0000"/>
              </a:solidFill>
              <a:effectLst>
                <a:outerShdw blurRad="38100" dist="38100" dir="2700000" algn="tl">
                  <a:srgbClr val="000000">
                    <a:alpha val="43137"/>
                  </a:srgbClr>
                </a:outerShdw>
              </a:effectLst>
            </a:endParaRPr>
          </a:p>
        </p:txBody>
      </p:sp>
      <p:pic>
        <p:nvPicPr>
          <p:cNvPr id="17" name="圖片 16">
            <a:extLst>
              <a:ext uri="{FF2B5EF4-FFF2-40B4-BE49-F238E27FC236}">
                <a16:creationId xmlns:a16="http://schemas.microsoft.com/office/drawing/2014/main" id="{016291E8-051C-4EDF-A068-4C8F8B0B05DB}"/>
              </a:ext>
            </a:extLst>
          </p:cNvPr>
          <p:cNvPicPr>
            <a:picLocks noChangeAspect="1"/>
          </p:cNvPicPr>
          <p:nvPr/>
        </p:nvPicPr>
        <p:blipFill>
          <a:blip r:embed="rId4"/>
          <a:stretch>
            <a:fillRect/>
          </a:stretch>
        </p:blipFill>
        <p:spPr>
          <a:xfrm>
            <a:off x="-88776" y="6207487"/>
            <a:ext cx="9232776" cy="675546"/>
          </a:xfrm>
          <a:prstGeom prst="rect">
            <a:avLst/>
          </a:prstGeom>
        </p:spPr>
      </p:pic>
    </p:spTree>
    <p:extLst>
      <p:ext uri="{BB962C8B-B14F-4D97-AF65-F5344CB8AC3E}">
        <p14:creationId xmlns:p14="http://schemas.microsoft.com/office/powerpoint/2010/main" val="8640813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57927" y="2758302"/>
            <a:ext cx="4400115" cy="1107996"/>
          </a:xfrm>
          <a:prstGeom prst="rect">
            <a:avLst/>
          </a:prstGeom>
        </p:spPr>
        <p:txBody>
          <a:bodyPr wrap="none">
            <a:spAutoFit/>
          </a:bodyPr>
          <a:lstStyle/>
          <a:p>
            <a:r>
              <a:rPr lang="en-US" altLang="zh-TW" sz="6600" dirty="0" smtClean="0"/>
              <a:t>Python list ?</a:t>
            </a:r>
            <a:endParaRPr lang="en-US" altLang="zh-TW" sz="6600" dirty="0"/>
          </a:p>
        </p:txBody>
      </p:sp>
      <p:pic>
        <p:nvPicPr>
          <p:cNvPr id="3" name="圖片 2">
            <a:extLst>
              <a:ext uri="{FF2B5EF4-FFF2-40B4-BE49-F238E27FC236}">
                <a16:creationId xmlns:a16="http://schemas.microsoft.com/office/drawing/2014/main" id="{016291E8-051C-4EDF-A068-4C8F8B0B05DB}"/>
              </a:ext>
            </a:extLst>
          </p:cNvPr>
          <p:cNvPicPr>
            <a:picLocks noChangeAspect="1"/>
          </p:cNvPicPr>
          <p:nvPr/>
        </p:nvPicPr>
        <p:blipFill>
          <a:blip r:embed="rId2"/>
          <a:stretch>
            <a:fillRect/>
          </a:stretch>
        </p:blipFill>
        <p:spPr>
          <a:xfrm>
            <a:off x="-88776" y="6207487"/>
            <a:ext cx="9232776" cy="675546"/>
          </a:xfrm>
          <a:prstGeom prst="rect">
            <a:avLst/>
          </a:prstGeom>
        </p:spPr>
      </p:pic>
    </p:spTree>
    <p:extLst>
      <p:ext uri="{BB962C8B-B14F-4D97-AF65-F5344CB8AC3E}">
        <p14:creationId xmlns:p14="http://schemas.microsoft.com/office/powerpoint/2010/main" val="21928529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sp>
        <p:nvSpPr>
          <p:cNvPr id="4" name="矩形 3"/>
          <p:cNvSpPr/>
          <p:nvPr/>
        </p:nvSpPr>
        <p:spPr>
          <a:xfrm>
            <a:off x="0" y="0"/>
            <a:ext cx="9144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a:p>
        </p:txBody>
      </p:sp>
      <p:sp>
        <p:nvSpPr>
          <p:cNvPr id="5" name="矩形 4"/>
          <p:cNvSpPr/>
          <p:nvPr/>
        </p:nvSpPr>
        <p:spPr>
          <a:xfrm>
            <a:off x="1662281" y="2190723"/>
            <a:ext cx="6284797" cy="2123658"/>
          </a:xfrm>
          <a:prstGeom prst="rect">
            <a:avLst/>
          </a:prstGeom>
        </p:spPr>
        <p:txBody>
          <a:bodyPr wrap="none">
            <a:spAutoFit/>
          </a:bodyPr>
          <a:lstStyle/>
          <a:p>
            <a:r>
              <a:rPr lang="en-US" altLang="zh-TW" sz="6600" b="1" dirty="0" smtClean="0">
                <a:solidFill>
                  <a:srgbClr val="FFFF00"/>
                </a:solidFill>
                <a:effectLst>
                  <a:outerShdw blurRad="38100" dist="38100" dir="2700000" algn="tl">
                    <a:srgbClr val="000000">
                      <a:alpha val="43137"/>
                    </a:srgbClr>
                  </a:outerShdw>
                </a:effectLst>
              </a:rPr>
              <a:t>Python</a:t>
            </a:r>
            <a:r>
              <a:rPr lang="zh-TW" altLang="en-US" sz="6600" b="1" dirty="0" smtClean="0">
                <a:solidFill>
                  <a:srgbClr val="FFFF00"/>
                </a:solidFill>
                <a:effectLst>
                  <a:outerShdw blurRad="38100" dist="38100" dir="2700000" algn="tl">
                    <a:srgbClr val="000000">
                      <a:alpha val="43137"/>
                    </a:srgbClr>
                  </a:outerShdw>
                </a:effectLst>
              </a:rPr>
              <a:t> 資料分析</a:t>
            </a:r>
            <a:endParaRPr lang="en-US" altLang="zh-TW" sz="6600" b="1" dirty="0" smtClean="0">
              <a:solidFill>
                <a:srgbClr val="FFFF00"/>
              </a:solidFill>
              <a:effectLst>
                <a:outerShdw blurRad="38100" dist="38100" dir="2700000" algn="tl">
                  <a:srgbClr val="000000">
                    <a:alpha val="43137"/>
                  </a:srgbClr>
                </a:outerShdw>
              </a:effectLst>
            </a:endParaRPr>
          </a:p>
          <a:p>
            <a:r>
              <a:rPr lang="en-US" altLang="zh-TW" sz="6600" b="1" dirty="0" smtClean="0">
                <a:solidFill>
                  <a:srgbClr val="FFFF00"/>
                </a:solidFill>
                <a:effectLst>
                  <a:outerShdw blurRad="38100" dist="38100" dir="2700000" algn="tl">
                    <a:srgbClr val="000000">
                      <a:alpha val="43137"/>
                    </a:srgbClr>
                  </a:outerShdw>
                </a:effectLst>
              </a:rPr>
              <a:t>NUMPY</a:t>
            </a:r>
            <a:r>
              <a:rPr lang="zh-TW" altLang="en-US" sz="6600" b="1" dirty="0" smtClean="0">
                <a:solidFill>
                  <a:srgbClr val="FFFF00"/>
                </a:solidFill>
                <a:effectLst>
                  <a:outerShdw blurRad="38100" dist="38100" dir="2700000" algn="tl">
                    <a:srgbClr val="000000">
                      <a:alpha val="43137"/>
                    </a:srgbClr>
                  </a:outerShdw>
                </a:effectLst>
              </a:rPr>
              <a:t>套件</a:t>
            </a:r>
            <a:endParaRPr lang="zh-TW" altLang="en-US" sz="6600" b="1"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3146857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642551" y="5214203"/>
            <a:ext cx="7685903" cy="1200329"/>
          </a:xfrm>
          <a:prstGeom prst="rect">
            <a:avLst/>
          </a:prstGeom>
        </p:spPr>
        <p:txBody>
          <a:bodyPr wrap="square">
            <a:spAutoFit/>
          </a:bodyPr>
          <a:lstStyle/>
          <a:p>
            <a:r>
              <a:rPr lang="en-US" altLang="zh-TW" dirty="0"/>
              <a:t>Travis Oliphant is an American data scientist and businessman. He is founder of technology startup </a:t>
            </a:r>
            <a:r>
              <a:rPr lang="en-US" altLang="zh-TW" b="1" dirty="0">
                <a:solidFill>
                  <a:srgbClr val="FF0000"/>
                </a:solidFill>
                <a:effectLst>
                  <a:outerShdw blurRad="38100" dist="38100" dir="2700000" algn="tl">
                    <a:srgbClr val="000000">
                      <a:alpha val="43137"/>
                    </a:srgbClr>
                  </a:outerShdw>
                </a:effectLst>
              </a:rPr>
              <a:t>Anaconda</a:t>
            </a:r>
            <a:r>
              <a:rPr lang="en-US" altLang="zh-TW" dirty="0"/>
              <a:t> (previously Continuum Analytics). </a:t>
            </a:r>
            <a:endParaRPr lang="en-US" altLang="zh-TW" dirty="0" smtClean="0"/>
          </a:p>
          <a:p>
            <a:r>
              <a:rPr lang="en-US" altLang="zh-TW" dirty="0" smtClean="0"/>
              <a:t>In </a:t>
            </a:r>
            <a:r>
              <a:rPr lang="en-US" altLang="zh-TW" dirty="0"/>
              <a:t>addition, he is the primary creator of </a:t>
            </a:r>
            <a:r>
              <a:rPr lang="en-US" altLang="zh-TW" b="1" dirty="0" err="1">
                <a:solidFill>
                  <a:srgbClr val="FF0000"/>
                </a:solidFill>
                <a:effectLst>
                  <a:outerShdw blurRad="38100" dist="38100" dir="2700000" algn="tl">
                    <a:srgbClr val="000000">
                      <a:alpha val="43137"/>
                    </a:srgbClr>
                  </a:outerShdw>
                </a:effectLst>
              </a:rPr>
              <a:t>NumPy</a:t>
            </a:r>
            <a:r>
              <a:rPr lang="en-US" altLang="zh-TW" b="1" dirty="0">
                <a:solidFill>
                  <a:srgbClr val="FF0000"/>
                </a:solidFill>
                <a:effectLst>
                  <a:outerShdw blurRad="38100" dist="38100" dir="2700000" algn="tl">
                    <a:srgbClr val="000000">
                      <a:alpha val="43137"/>
                    </a:srgbClr>
                  </a:outerShdw>
                </a:effectLst>
              </a:rPr>
              <a:t> </a:t>
            </a:r>
            <a:r>
              <a:rPr lang="en-US" altLang="zh-TW" dirty="0"/>
              <a:t>and founding contributor to the </a:t>
            </a:r>
            <a:r>
              <a:rPr lang="en-US" altLang="zh-TW" b="1" dirty="0" err="1">
                <a:solidFill>
                  <a:srgbClr val="FF0000"/>
                </a:solidFill>
                <a:effectLst>
                  <a:outerShdw blurRad="38100" dist="38100" dir="2700000" algn="tl">
                    <a:srgbClr val="000000">
                      <a:alpha val="43137"/>
                    </a:srgbClr>
                  </a:outerShdw>
                </a:effectLst>
              </a:rPr>
              <a:t>SciPy</a:t>
            </a:r>
            <a:r>
              <a:rPr lang="en-US" altLang="zh-TW" b="1" dirty="0">
                <a:solidFill>
                  <a:srgbClr val="FF0000"/>
                </a:solidFill>
                <a:effectLst>
                  <a:outerShdw blurRad="38100" dist="38100" dir="2700000" algn="tl">
                    <a:srgbClr val="000000">
                      <a:alpha val="43137"/>
                    </a:srgbClr>
                  </a:outerShdw>
                </a:effectLst>
              </a:rPr>
              <a:t> </a:t>
            </a:r>
            <a:r>
              <a:rPr lang="en-US" altLang="zh-TW" dirty="0"/>
              <a:t>packages in the Python programming languages</a:t>
            </a:r>
            <a:endParaRPr lang="zh-TW" altLang="en-US" dirty="0"/>
          </a:p>
        </p:txBody>
      </p:sp>
      <p:sp>
        <p:nvSpPr>
          <p:cNvPr id="3" name="矩形 2"/>
          <p:cNvSpPr/>
          <p:nvPr/>
        </p:nvSpPr>
        <p:spPr>
          <a:xfrm>
            <a:off x="4008300" y="4844871"/>
            <a:ext cx="4468018" cy="369332"/>
          </a:xfrm>
          <a:prstGeom prst="rect">
            <a:avLst/>
          </a:prstGeom>
        </p:spPr>
        <p:txBody>
          <a:bodyPr wrap="none">
            <a:spAutoFit/>
          </a:bodyPr>
          <a:lstStyle/>
          <a:p>
            <a:r>
              <a:rPr lang="en-US" altLang="zh-TW" dirty="0"/>
              <a:t>https://en.wikipedia.org/wiki/Travis_Oliphant</a:t>
            </a:r>
            <a:endParaRPr lang="zh-TW" altLang="en-US" dirty="0"/>
          </a:p>
        </p:txBody>
      </p:sp>
      <p:sp>
        <p:nvSpPr>
          <p:cNvPr id="4" name="矩形 3"/>
          <p:cNvSpPr/>
          <p:nvPr/>
        </p:nvSpPr>
        <p:spPr>
          <a:xfrm>
            <a:off x="138981" y="0"/>
            <a:ext cx="3676199" cy="369332"/>
          </a:xfrm>
          <a:prstGeom prst="rect">
            <a:avLst/>
          </a:prstGeom>
        </p:spPr>
        <p:txBody>
          <a:bodyPr wrap="none">
            <a:spAutoFit/>
          </a:bodyPr>
          <a:lstStyle/>
          <a:p>
            <a:r>
              <a:rPr lang="en-US" altLang="zh-TW" dirty="0"/>
              <a:t>https://zh.wikipedia.org/wiki/NumPy</a:t>
            </a:r>
            <a:endParaRPr lang="zh-TW" altLang="en-US" dirty="0"/>
          </a:p>
        </p:txBody>
      </p:sp>
      <p:pic>
        <p:nvPicPr>
          <p:cNvPr id="6" name="圖片 5"/>
          <p:cNvPicPr>
            <a:picLocks noChangeAspect="1"/>
          </p:cNvPicPr>
          <p:nvPr/>
        </p:nvPicPr>
        <p:blipFill>
          <a:blip r:embed="rId2"/>
          <a:stretch>
            <a:fillRect/>
          </a:stretch>
        </p:blipFill>
        <p:spPr>
          <a:xfrm>
            <a:off x="369126" y="371047"/>
            <a:ext cx="3365749" cy="4843156"/>
          </a:xfrm>
          <a:prstGeom prst="rect">
            <a:avLst/>
          </a:prstGeom>
        </p:spPr>
      </p:pic>
      <p:sp>
        <p:nvSpPr>
          <p:cNvPr id="7" name="矩形 6"/>
          <p:cNvSpPr/>
          <p:nvPr/>
        </p:nvSpPr>
        <p:spPr>
          <a:xfrm>
            <a:off x="3815180" y="369332"/>
            <a:ext cx="4809836" cy="2862322"/>
          </a:xfrm>
          <a:prstGeom prst="rect">
            <a:avLst/>
          </a:prstGeom>
        </p:spPr>
        <p:txBody>
          <a:bodyPr wrap="square">
            <a:spAutoFit/>
          </a:bodyPr>
          <a:lstStyle/>
          <a:p>
            <a:r>
              <a:rPr lang="en-US" altLang="zh-TW" dirty="0" err="1" smtClean="0"/>
              <a:t>NumPy</a:t>
            </a:r>
            <a:r>
              <a:rPr lang="zh-TW" altLang="en-US" dirty="0"/>
              <a:t>是</a:t>
            </a:r>
            <a:r>
              <a:rPr lang="en-US" altLang="zh-TW" dirty="0"/>
              <a:t>Python</a:t>
            </a:r>
            <a:r>
              <a:rPr lang="zh-TW" altLang="en-US" dirty="0"/>
              <a:t>語言的一個擴充程式庫。支援高階大量的維度陣列與矩陣運算，此外也針對陣列運算提供大量的數學函式函式庫</a:t>
            </a:r>
            <a:r>
              <a:rPr lang="zh-TW" altLang="en-US" dirty="0" smtClean="0"/>
              <a:t>。</a:t>
            </a:r>
            <a:endParaRPr lang="en-US" altLang="zh-TW" dirty="0" smtClean="0"/>
          </a:p>
          <a:p>
            <a:endParaRPr lang="en-US" altLang="zh-TW" dirty="0" smtClean="0"/>
          </a:p>
          <a:p>
            <a:r>
              <a:rPr lang="en-US" altLang="zh-TW" dirty="0" err="1" smtClean="0"/>
              <a:t>NumPy</a:t>
            </a:r>
            <a:r>
              <a:rPr lang="zh-TW" altLang="en-US" dirty="0"/>
              <a:t>的前身</a:t>
            </a:r>
            <a:r>
              <a:rPr lang="en-US" altLang="zh-TW" dirty="0"/>
              <a:t>Numeric</a:t>
            </a:r>
            <a:r>
              <a:rPr lang="zh-TW" altLang="en-US" dirty="0"/>
              <a:t>最早是由</a:t>
            </a:r>
            <a:r>
              <a:rPr lang="en-US" altLang="zh-TW" dirty="0"/>
              <a:t>Jim </a:t>
            </a:r>
            <a:r>
              <a:rPr lang="en-US" altLang="zh-TW" dirty="0" err="1"/>
              <a:t>Hugunin</a:t>
            </a:r>
            <a:r>
              <a:rPr lang="zh-TW" altLang="en-US" dirty="0"/>
              <a:t>與其它協作者共同開發，</a:t>
            </a:r>
            <a:r>
              <a:rPr lang="en-US" altLang="zh-TW" dirty="0"/>
              <a:t>2005</a:t>
            </a:r>
            <a:r>
              <a:rPr lang="zh-TW" altLang="en-US" dirty="0"/>
              <a:t>年，</a:t>
            </a:r>
            <a:r>
              <a:rPr lang="en-US" altLang="zh-TW" dirty="0"/>
              <a:t>Travis Oliphant</a:t>
            </a:r>
            <a:r>
              <a:rPr lang="zh-TW" altLang="en-US" dirty="0"/>
              <a:t>在</a:t>
            </a:r>
            <a:r>
              <a:rPr lang="en-US" altLang="zh-TW" dirty="0"/>
              <a:t>Numeric</a:t>
            </a:r>
            <a:r>
              <a:rPr lang="zh-TW" altLang="en-US" dirty="0"/>
              <a:t>中結合了另一個同性質的程式庫</a:t>
            </a:r>
            <a:r>
              <a:rPr lang="en-US" altLang="zh-TW" dirty="0" err="1"/>
              <a:t>Numarray</a:t>
            </a:r>
            <a:r>
              <a:rPr lang="zh-TW" altLang="en-US" dirty="0"/>
              <a:t>的特色，並加入了其它擴充功能而開發了</a:t>
            </a:r>
            <a:r>
              <a:rPr lang="en-US" altLang="zh-TW" dirty="0" err="1"/>
              <a:t>NumPy</a:t>
            </a:r>
            <a:r>
              <a:rPr lang="zh-TW" altLang="en-US" dirty="0"/>
              <a:t>。</a:t>
            </a:r>
            <a:r>
              <a:rPr lang="en-US" altLang="zh-TW" dirty="0" err="1"/>
              <a:t>NumPy</a:t>
            </a:r>
            <a:r>
              <a:rPr lang="zh-TW" altLang="en-US" dirty="0"/>
              <a:t>為開放原始碼並且由許多協作者共同維護開發。</a:t>
            </a:r>
          </a:p>
        </p:txBody>
      </p:sp>
      <p:sp>
        <p:nvSpPr>
          <p:cNvPr id="8" name="矩形 7"/>
          <p:cNvSpPr/>
          <p:nvPr/>
        </p:nvSpPr>
        <p:spPr>
          <a:xfrm>
            <a:off x="3815180" y="3385403"/>
            <a:ext cx="4572000" cy="1169551"/>
          </a:xfrm>
          <a:prstGeom prst="rect">
            <a:avLst/>
          </a:prstGeom>
        </p:spPr>
        <p:txBody>
          <a:bodyPr>
            <a:spAutoFit/>
          </a:bodyPr>
          <a:lstStyle/>
          <a:p>
            <a:r>
              <a:rPr lang="en-US" altLang="zh-TW" sz="1400" dirty="0" err="1"/>
              <a:t>NumPy</a:t>
            </a:r>
            <a:r>
              <a:rPr lang="zh-TW" altLang="en-US" sz="1400" dirty="0"/>
              <a:t>的核心功能是</a:t>
            </a:r>
            <a:r>
              <a:rPr lang="en-US" altLang="zh-TW" sz="1400" b="1" dirty="0">
                <a:solidFill>
                  <a:srgbClr val="FF0000"/>
                </a:solidFill>
                <a:effectLst>
                  <a:outerShdw blurRad="38100" dist="38100" dir="2700000" algn="tl">
                    <a:srgbClr val="000000">
                      <a:alpha val="43137"/>
                    </a:srgbClr>
                  </a:outerShdw>
                </a:effectLst>
              </a:rPr>
              <a:t>"</a:t>
            </a:r>
            <a:r>
              <a:rPr lang="en-US" altLang="zh-TW" sz="1400" b="1" dirty="0" err="1">
                <a:solidFill>
                  <a:srgbClr val="FF0000"/>
                </a:solidFill>
                <a:effectLst>
                  <a:outerShdw blurRad="38100" dist="38100" dir="2700000" algn="tl">
                    <a:srgbClr val="000000">
                      <a:alpha val="43137"/>
                    </a:srgbClr>
                  </a:outerShdw>
                </a:effectLst>
              </a:rPr>
              <a:t>ndarray</a:t>
            </a:r>
            <a:r>
              <a:rPr lang="en-US" altLang="zh-TW" sz="1400" b="1" dirty="0">
                <a:solidFill>
                  <a:srgbClr val="FF0000"/>
                </a:solidFill>
                <a:effectLst>
                  <a:outerShdw blurRad="38100" dist="38100" dir="2700000" algn="tl">
                    <a:srgbClr val="000000">
                      <a:alpha val="43137"/>
                    </a:srgbClr>
                  </a:outerShdw>
                </a:effectLst>
              </a:rPr>
              <a:t>"(</a:t>
            </a:r>
            <a:r>
              <a:rPr lang="zh-TW" altLang="en-US" sz="1400" b="1" dirty="0">
                <a:solidFill>
                  <a:srgbClr val="FF0000"/>
                </a:solidFill>
                <a:effectLst>
                  <a:outerShdw blurRad="38100" dist="38100" dir="2700000" algn="tl">
                    <a:srgbClr val="000000">
                      <a:alpha val="43137"/>
                    </a:srgbClr>
                  </a:outerShdw>
                </a:effectLst>
              </a:rPr>
              <a:t>即</a:t>
            </a:r>
            <a:r>
              <a:rPr lang="en-US" altLang="zh-TW" sz="1400" b="1" dirty="0">
                <a:solidFill>
                  <a:srgbClr val="FF0000"/>
                </a:solidFill>
                <a:effectLst>
                  <a:outerShdw blurRad="38100" dist="38100" dir="2700000" algn="tl">
                    <a:srgbClr val="000000">
                      <a:alpha val="43137"/>
                    </a:srgbClr>
                  </a:outerShdw>
                </a:effectLst>
              </a:rPr>
              <a:t>n-dimensional array</a:t>
            </a:r>
            <a:r>
              <a:rPr lang="zh-TW" altLang="en-US" sz="1400" b="1" dirty="0">
                <a:solidFill>
                  <a:srgbClr val="FF0000"/>
                </a:solidFill>
                <a:effectLst>
                  <a:outerShdw blurRad="38100" dist="38100" dir="2700000" algn="tl">
                    <a:srgbClr val="000000">
                      <a:alpha val="43137"/>
                    </a:srgbClr>
                  </a:outerShdw>
                </a:effectLst>
              </a:rPr>
              <a:t>，</a:t>
            </a:r>
            <a:r>
              <a:rPr lang="zh-TW" altLang="en-US" sz="1400" dirty="0"/>
              <a:t>多維陣列</a:t>
            </a:r>
            <a:r>
              <a:rPr lang="en-US" altLang="zh-TW" sz="1400" dirty="0"/>
              <a:t>)</a:t>
            </a:r>
            <a:r>
              <a:rPr lang="zh-TW" altLang="en-US" sz="1400" dirty="0"/>
              <a:t>資料結構。這是一個表示多維度、同質並且固定大小的陣列物件。而由一個與此陣列相關聯的資料型態物件來描述其陣列元素的資料格式</a:t>
            </a:r>
            <a:r>
              <a:rPr lang="en-US" altLang="zh-TW" sz="1400" dirty="0"/>
              <a:t>(</a:t>
            </a:r>
            <a:r>
              <a:rPr lang="zh-TW" altLang="en-US" sz="1400" dirty="0"/>
              <a:t>例如其字元組順序、在記憶體中佔用的字元組數量、整數或者浮點數等等</a:t>
            </a:r>
            <a:r>
              <a:rPr lang="en-US" altLang="zh-TW" sz="1400" dirty="0"/>
              <a:t>)</a:t>
            </a:r>
            <a:r>
              <a:rPr lang="zh-TW" altLang="en-US" sz="1400" dirty="0"/>
              <a:t>。</a:t>
            </a:r>
          </a:p>
        </p:txBody>
      </p:sp>
      <p:pic>
        <p:nvPicPr>
          <p:cNvPr id="9" name="圖片 8">
            <a:extLst>
              <a:ext uri="{FF2B5EF4-FFF2-40B4-BE49-F238E27FC236}">
                <a16:creationId xmlns:a16="http://schemas.microsoft.com/office/drawing/2014/main" id="{016291E8-051C-4EDF-A068-4C8F8B0B05DB}"/>
              </a:ext>
            </a:extLst>
          </p:cNvPr>
          <p:cNvPicPr>
            <a:picLocks noChangeAspect="1"/>
          </p:cNvPicPr>
          <p:nvPr/>
        </p:nvPicPr>
        <p:blipFill>
          <a:blip r:embed="rId3"/>
          <a:stretch>
            <a:fillRect/>
          </a:stretch>
        </p:blipFill>
        <p:spPr>
          <a:xfrm>
            <a:off x="-88776" y="6325083"/>
            <a:ext cx="9232776" cy="675546"/>
          </a:xfrm>
          <a:prstGeom prst="rect">
            <a:avLst/>
          </a:prstGeom>
        </p:spPr>
      </p:pic>
    </p:spTree>
    <p:extLst>
      <p:ext uri="{BB962C8B-B14F-4D97-AF65-F5344CB8AC3E}">
        <p14:creationId xmlns:p14="http://schemas.microsoft.com/office/powerpoint/2010/main" val="40743817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a:picLocks noChangeAspect="1"/>
          </p:cNvPicPr>
          <p:nvPr/>
        </p:nvPicPr>
        <p:blipFill>
          <a:blip r:embed="rId2"/>
          <a:stretch>
            <a:fillRect/>
          </a:stretch>
        </p:blipFill>
        <p:spPr>
          <a:xfrm>
            <a:off x="1238330" y="1849494"/>
            <a:ext cx="6972961" cy="3923657"/>
          </a:xfrm>
          <a:prstGeom prst="rect">
            <a:avLst/>
          </a:prstGeom>
        </p:spPr>
      </p:pic>
      <p:pic>
        <p:nvPicPr>
          <p:cNvPr id="3" name="圖片 2"/>
          <p:cNvPicPr>
            <a:picLocks noChangeAspect="1"/>
          </p:cNvPicPr>
          <p:nvPr/>
        </p:nvPicPr>
        <p:blipFill>
          <a:blip r:embed="rId3"/>
          <a:stretch>
            <a:fillRect/>
          </a:stretch>
        </p:blipFill>
        <p:spPr>
          <a:xfrm>
            <a:off x="343141" y="250280"/>
            <a:ext cx="4595168" cy="2421778"/>
          </a:xfrm>
          <a:prstGeom prst="rect">
            <a:avLst/>
          </a:prstGeom>
        </p:spPr>
      </p:pic>
      <p:sp>
        <p:nvSpPr>
          <p:cNvPr id="4" name="矩形 3"/>
          <p:cNvSpPr/>
          <p:nvPr/>
        </p:nvSpPr>
        <p:spPr>
          <a:xfrm>
            <a:off x="521459" y="5747371"/>
            <a:ext cx="4416850" cy="369332"/>
          </a:xfrm>
          <a:prstGeom prst="rect">
            <a:avLst/>
          </a:prstGeom>
        </p:spPr>
        <p:txBody>
          <a:bodyPr wrap="none">
            <a:spAutoFit/>
          </a:bodyPr>
          <a:lstStyle/>
          <a:p>
            <a:r>
              <a:rPr lang="en-US" altLang="zh-TW" dirty="0"/>
              <a:t>Scale up and Scale Out Anaconda and </a:t>
            </a:r>
            <a:r>
              <a:rPr lang="en-US" altLang="zh-TW" dirty="0" err="1"/>
              <a:t>PyData</a:t>
            </a:r>
            <a:endParaRPr lang="zh-TW" altLang="en-US" dirty="0"/>
          </a:p>
        </p:txBody>
      </p:sp>
      <p:sp>
        <p:nvSpPr>
          <p:cNvPr id="5" name="矩形 4"/>
          <p:cNvSpPr/>
          <p:nvPr/>
        </p:nvSpPr>
        <p:spPr>
          <a:xfrm>
            <a:off x="5116110" y="767278"/>
            <a:ext cx="3183924" cy="923330"/>
          </a:xfrm>
          <a:prstGeom prst="rect">
            <a:avLst/>
          </a:prstGeom>
        </p:spPr>
        <p:txBody>
          <a:bodyPr wrap="square">
            <a:spAutoFit/>
          </a:bodyPr>
          <a:lstStyle/>
          <a:p>
            <a:r>
              <a:rPr lang="en-US" altLang="zh-TW" dirty="0"/>
              <a:t>https://www.slideshare.net/teoliphant/scale-up-and-scale-out-anaconda-and-pydata</a:t>
            </a:r>
            <a:endParaRPr lang="zh-TW" altLang="en-US" dirty="0"/>
          </a:p>
        </p:txBody>
      </p:sp>
      <p:pic>
        <p:nvPicPr>
          <p:cNvPr id="6" name="圖片 5">
            <a:extLst>
              <a:ext uri="{FF2B5EF4-FFF2-40B4-BE49-F238E27FC236}">
                <a16:creationId xmlns:a16="http://schemas.microsoft.com/office/drawing/2014/main" id="{016291E8-051C-4EDF-A068-4C8F8B0B05DB}"/>
              </a:ext>
            </a:extLst>
          </p:cNvPr>
          <p:cNvPicPr>
            <a:picLocks noChangeAspect="1"/>
          </p:cNvPicPr>
          <p:nvPr/>
        </p:nvPicPr>
        <p:blipFill>
          <a:blip r:embed="rId4"/>
          <a:stretch>
            <a:fillRect/>
          </a:stretch>
        </p:blipFill>
        <p:spPr>
          <a:xfrm>
            <a:off x="-88776" y="6207487"/>
            <a:ext cx="9232776" cy="675546"/>
          </a:xfrm>
          <a:prstGeom prst="rect">
            <a:avLst/>
          </a:prstGeom>
        </p:spPr>
      </p:pic>
    </p:spTree>
    <p:extLst>
      <p:ext uri="{BB962C8B-B14F-4D97-AF65-F5344CB8AC3E}">
        <p14:creationId xmlns:p14="http://schemas.microsoft.com/office/powerpoint/2010/main" val="15498055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a:picLocks noChangeAspect="1"/>
          </p:cNvPicPr>
          <p:nvPr/>
        </p:nvPicPr>
        <p:blipFill>
          <a:blip r:embed="rId2"/>
          <a:stretch>
            <a:fillRect/>
          </a:stretch>
        </p:blipFill>
        <p:spPr>
          <a:xfrm>
            <a:off x="100140" y="1068473"/>
            <a:ext cx="8788315" cy="4945149"/>
          </a:xfrm>
          <a:prstGeom prst="rect">
            <a:avLst/>
          </a:prstGeom>
        </p:spPr>
      </p:pic>
      <p:pic>
        <p:nvPicPr>
          <p:cNvPr id="3" name="圖片 2">
            <a:extLst>
              <a:ext uri="{FF2B5EF4-FFF2-40B4-BE49-F238E27FC236}">
                <a16:creationId xmlns:a16="http://schemas.microsoft.com/office/drawing/2014/main" id="{016291E8-051C-4EDF-A068-4C8F8B0B05DB}"/>
              </a:ext>
            </a:extLst>
          </p:cNvPr>
          <p:cNvPicPr>
            <a:picLocks noChangeAspect="1"/>
          </p:cNvPicPr>
          <p:nvPr/>
        </p:nvPicPr>
        <p:blipFill>
          <a:blip r:embed="rId3"/>
          <a:stretch>
            <a:fillRect/>
          </a:stretch>
        </p:blipFill>
        <p:spPr>
          <a:xfrm>
            <a:off x="-88776" y="6207487"/>
            <a:ext cx="9232776" cy="675546"/>
          </a:xfrm>
          <a:prstGeom prst="rect">
            <a:avLst/>
          </a:prstGeom>
        </p:spPr>
      </p:pic>
    </p:spTree>
    <p:extLst>
      <p:ext uri="{BB962C8B-B14F-4D97-AF65-F5344CB8AC3E}">
        <p14:creationId xmlns:p14="http://schemas.microsoft.com/office/powerpoint/2010/main" val="39387650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a:picLocks noChangeAspect="1"/>
          </p:cNvPicPr>
          <p:nvPr/>
        </p:nvPicPr>
        <p:blipFill>
          <a:blip r:embed="rId2"/>
          <a:stretch>
            <a:fillRect/>
          </a:stretch>
        </p:blipFill>
        <p:spPr>
          <a:xfrm>
            <a:off x="1150620" y="208597"/>
            <a:ext cx="6934200" cy="5343525"/>
          </a:xfrm>
          <a:prstGeom prst="rect">
            <a:avLst/>
          </a:prstGeom>
        </p:spPr>
      </p:pic>
      <p:sp>
        <p:nvSpPr>
          <p:cNvPr id="3" name="矩形 2"/>
          <p:cNvSpPr/>
          <p:nvPr/>
        </p:nvSpPr>
        <p:spPr>
          <a:xfrm>
            <a:off x="1150619" y="5663029"/>
            <a:ext cx="5963165" cy="369332"/>
          </a:xfrm>
          <a:prstGeom prst="rect">
            <a:avLst/>
          </a:prstGeom>
        </p:spPr>
        <p:txBody>
          <a:bodyPr wrap="square">
            <a:spAutoFit/>
          </a:bodyPr>
          <a:lstStyle/>
          <a:p>
            <a:r>
              <a:rPr lang="en-US" altLang="zh-TW" dirty="0"/>
              <a:t>https://www.slideshare.net/shoheihido/sci-pyhistory</a:t>
            </a:r>
            <a:endParaRPr lang="zh-TW" altLang="en-US" dirty="0"/>
          </a:p>
        </p:txBody>
      </p:sp>
      <p:pic>
        <p:nvPicPr>
          <p:cNvPr id="5" name="圖片 4">
            <a:extLst>
              <a:ext uri="{FF2B5EF4-FFF2-40B4-BE49-F238E27FC236}">
                <a16:creationId xmlns:a16="http://schemas.microsoft.com/office/drawing/2014/main" id="{016291E8-051C-4EDF-A068-4C8F8B0B05DB}"/>
              </a:ext>
            </a:extLst>
          </p:cNvPr>
          <p:cNvPicPr>
            <a:picLocks noChangeAspect="1"/>
          </p:cNvPicPr>
          <p:nvPr/>
        </p:nvPicPr>
        <p:blipFill>
          <a:blip r:embed="rId3"/>
          <a:stretch>
            <a:fillRect/>
          </a:stretch>
        </p:blipFill>
        <p:spPr>
          <a:xfrm>
            <a:off x="-88776" y="6207487"/>
            <a:ext cx="9232776" cy="675546"/>
          </a:xfrm>
          <a:prstGeom prst="rect">
            <a:avLst/>
          </a:prstGeom>
        </p:spPr>
      </p:pic>
    </p:spTree>
    <p:extLst>
      <p:ext uri="{BB962C8B-B14F-4D97-AF65-F5344CB8AC3E}">
        <p14:creationId xmlns:p14="http://schemas.microsoft.com/office/powerpoint/2010/main" val="7201332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sp>
        <p:nvSpPr>
          <p:cNvPr id="4" name="矩形 3"/>
          <p:cNvSpPr/>
          <p:nvPr/>
        </p:nvSpPr>
        <p:spPr>
          <a:xfrm>
            <a:off x="-152400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a:p>
        </p:txBody>
      </p:sp>
      <p:sp>
        <p:nvSpPr>
          <p:cNvPr id="5" name="矩形 4"/>
          <p:cNvSpPr/>
          <p:nvPr/>
        </p:nvSpPr>
        <p:spPr>
          <a:xfrm>
            <a:off x="2346010" y="2939535"/>
            <a:ext cx="1880643" cy="1107996"/>
          </a:xfrm>
          <a:prstGeom prst="rect">
            <a:avLst/>
          </a:prstGeom>
        </p:spPr>
        <p:txBody>
          <a:bodyPr wrap="none">
            <a:spAutoFit/>
          </a:bodyPr>
          <a:lstStyle/>
          <a:p>
            <a:r>
              <a:rPr lang="zh-TW" altLang="en-US" sz="6600" b="1" dirty="0" smtClean="0">
                <a:solidFill>
                  <a:schemeClr val="bg1"/>
                </a:solidFill>
                <a:effectLst>
                  <a:outerShdw blurRad="38100" dist="38100" dir="2700000" algn="tl">
                    <a:srgbClr val="000000">
                      <a:alpha val="43137"/>
                    </a:srgbClr>
                  </a:outerShdw>
                </a:effectLst>
              </a:rPr>
              <a:t>前言</a:t>
            </a:r>
            <a:endParaRPr lang="zh-TW" altLang="en-US" sz="6600" b="1"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4398160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sp>
        <p:nvSpPr>
          <p:cNvPr id="4" name="矩形 3"/>
          <p:cNvSpPr/>
          <p:nvPr/>
        </p:nvSpPr>
        <p:spPr>
          <a:xfrm>
            <a:off x="-65903" y="0"/>
            <a:ext cx="9094574" cy="68580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a:p>
        </p:txBody>
      </p:sp>
      <p:sp>
        <p:nvSpPr>
          <p:cNvPr id="5" name="矩形 4"/>
          <p:cNvSpPr/>
          <p:nvPr/>
        </p:nvSpPr>
        <p:spPr>
          <a:xfrm>
            <a:off x="476033" y="2528474"/>
            <a:ext cx="6014019" cy="1600438"/>
          </a:xfrm>
          <a:prstGeom prst="rect">
            <a:avLst/>
          </a:prstGeom>
        </p:spPr>
        <p:txBody>
          <a:bodyPr wrap="none">
            <a:spAutoFit/>
          </a:bodyPr>
          <a:lstStyle/>
          <a:p>
            <a:r>
              <a:rPr lang="en-US" altLang="zh-TW" sz="6600" b="1" dirty="0" smtClean="0">
                <a:solidFill>
                  <a:schemeClr val="bg1"/>
                </a:solidFill>
                <a:effectLst>
                  <a:outerShdw blurRad="38100" dist="38100" dir="2700000" algn="tl">
                    <a:srgbClr val="000000">
                      <a:alpha val="43137"/>
                    </a:srgbClr>
                  </a:outerShdw>
                </a:effectLst>
              </a:rPr>
              <a:t>NUMPY</a:t>
            </a:r>
            <a:r>
              <a:rPr lang="zh-TW" altLang="en-US" sz="6600" b="1" dirty="0" smtClean="0">
                <a:solidFill>
                  <a:schemeClr val="bg1"/>
                </a:solidFill>
                <a:effectLst>
                  <a:outerShdw blurRad="38100" dist="38100" dir="2700000" algn="tl">
                    <a:srgbClr val="000000">
                      <a:alpha val="43137"/>
                    </a:srgbClr>
                  </a:outerShdw>
                </a:effectLst>
              </a:rPr>
              <a:t> </a:t>
            </a:r>
            <a:r>
              <a:rPr lang="en-US" altLang="zh-TW" sz="6600" b="1" dirty="0" err="1" smtClean="0">
                <a:solidFill>
                  <a:schemeClr val="bg1"/>
                </a:solidFill>
                <a:effectLst>
                  <a:outerShdw blurRad="38100" dist="38100" dir="2700000" algn="tl">
                    <a:srgbClr val="000000">
                      <a:alpha val="43137"/>
                    </a:srgbClr>
                  </a:outerShdw>
                </a:effectLst>
              </a:rPr>
              <a:t>ndarray</a:t>
            </a:r>
            <a:r>
              <a:rPr lang="zh-TW" altLang="en-US" sz="6600" b="1" dirty="0" smtClean="0">
                <a:solidFill>
                  <a:schemeClr val="bg1"/>
                </a:solidFill>
                <a:effectLst>
                  <a:outerShdw blurRad="38100" dist="38100" dir="2700000" algn="tl">
                    <a:srgbClr val="000000">
                      <a:alpha val="43137"/>
                    </a:srgbClr>
                  </a:outerShdw>
                </a:effectLst>
              </a:rPr>
              <a:t> </a:t>
            </a:r>
            <a:endParaRPr lang="en-US" altLang="zh-TW" sz="6600" b="1" dirty="0" smtClean="0">
              <a:solidFill>
                <a:schemeClr val="bg1"/>
              </a:solidFill>
              <a:effectLst>
                <a:outerShdw blurRad="38100" dist="38100" dir="2700000" algn="tl">
                  <a:srgbClr val="000000">
                    <a:alpha val="43137"/>
                  </a:srgbClr>
                </a:outerShdw>
              </a:effectLst>
            </a:endParaRPr>
          </a:p>
          <a:p>
            <a:r>
              <a:rPr lang="en-US" altLang="zh-TW" sz="3200" dirty="0" smtClean="0">
                <a:solidFill>
                  <a:schemeClr val="bg1"/>
                </a:solidFill>
              </a:rPr>
              <a:t>N-Dimensional Arrays</a:t>
            </a:r>
          </a:p>
        </p:txBody>
      </p:sp>
    </p:spTree>
    <p:extLst>
      <p:ext uri="{BB962C8B-B14F-4D97-AF65-F5344CB8AC3E}">
        <p14:creationId xmlns:p14="http://schemas.microsoft.com/office/powerpoint/2010/main" val="37107693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內容版面配置區 3"/>
          <p:cNvPicPr>
            <a:picLocks noGrp="1" noChangeAspect="1"/>
          </p:cNvPicPr>
          <p:nvPr>
            <p:ph idx="1"/>
          </p:nvPr>
        </p:nvPicPr>
        <p:blipFill>
          <a:blip r:embed="rId2"/>
          <a:stretch>
            <a:fillRect/>
          </a:stretch>
        </p:blipFill>
        <p:spPr>
          <a:xfrm>
            <a:off x="707552" y="1554899"/>
            <a:ext cx="7783759" cy="4351338"/>
          </a:xfrm>
          <a:prstGeom prst="rect">
            <a:avLst/>
          </a:prstGeom>
        </p:spPr>
      </p:pic>
      <p:sp>
        <p:nvSpPr>
          <p:cNvPr id="5" name="矩形 4"/>
          <p:cNvSpPr/>
          <p:nvPr/>
        </p:nvSpPr>
        <p:spPr>
          <a:xfrm>
            <a:off x="464271" y="262237"/>
            <a:ext cx="5696944" cy="646331"/>
          </a:xfrm>
          <a:prstGeom prst="rect">
            <a:avLst/>
          </a:prstGeom>
        </p:spPr>
        <p:txBody>
          <a:bodyPr wrap="none">
            <a:spAutoFit/>
          </a:bodyPr>
          <a:lstStyle/>
          <a:p>
            <a:r>
              <a:rPr lang="en-US" altLang="zh-TW" sz="3600" dirty="0" err="1"/>
              <a:t>NumPy</a:t>
            </a:r>
            <a:r>
              <a:rPr lang="en-US" altLang="zh-TW" sz="3600" dirty="0"/>
              <a:t> N-Dimensional Arrays</a:t>
            </a:r>
            <a:endParaRPr lang="zh-TW" altLang="en-US" sz="3600" dirty="0"/>
          </a:p>
        </p:txBody>
      </p:sp>
      <p:sp>
        <p:nvSpPr>
          <p:cNvPr id="6" name="矩形 5"/>
          <p:cNvSpPr/>
          <p:nvPr/>
        </p:nvSpPr>
        <p:spPr>
          <a:xfrm>
            <a:off x="530173" y="908568"/>
            <a:ext cx="6669697" cy="584775"/>
          </a:xfrm>
          <a:prstGeom prst="rect">
            <a:avLst/>
          </a:prstGeom>
          <a:solidFill>
            <a:schemeClr val="accent6">
              <a:lumMod val="20000"/>
              <a:lumOff val="80000"/>
            </a:schemeClr>
          </a:solidFill>
        </p:spPr>
        <p:txBody>
          <a:bodyPr wrap="square">
            <a:spAutoFit/>
          </a:bodyPr>
          <a:lstStyle/>
          <a:p>
            <a:r>
              <a:rPr lang="en-US" altLang="zh-TW" sz="3200" b="1" dirty="0" err="1" smtClean="0">
                <a:solidFill>
                  <a:srgbClr val="FF0000"/>
                </a:solidFill>
                <a:effectLst>
                  <a:outerShdw blurRad="38100" dist="38100" dir="2700000" algn="tl">
                    <a:srgbClr val="000000">
                      <a:alpha val="43137"/>
                    </a:srgbClr>
                  </a:outerShdw>
                </a:effectLst>
              </a:rPr>
              <a:t>nd</a:t>
            </a:r>
            <a:r>
              <a:rPr lang="en-US" altLang="zh-TW" sz="3200" dirty="0" err="1" smtClean="0"/>
              <a:t>array</a:t>
            </a:r>
            <a:r>
              <a:rPr lang="en-US" altLang="zh-TW" sz="3200" dirty="0"/>
              <a:t>, or just </a:t>
            </a:r>
            <a:r>
              <a:rPr lang="en-US" altLang="zh-TW" sz="3200" dirty="0" smtClean="0"/>
              <a:t>array</a:t>
            </a:r>
            <a:endParaRPr lang="zh-TW" altLang="en-US" sz="3200" dirty="0"/>
          </a:p>
        </p:txBody>
      </p:sp>
      <p:pic>
        <p:nvPicPr>
          <p:cNvPr id="7" name="圖片 6">
            <a:extLst>
              <a:ext uri="{FF2B5EF4-FFF2-40B4-BE49-F238E27FC236}">
                <a16:creationId xmlns:a16="http://schemas.microsoft.com/office/drawing/2014/main" id="{016291E8-051C-4EDF-A068-4C8F8B0B05DB}"/>
              </a:ext>
            </a:extLst>
          </p:cNvPr>
          <p:cNvPicPr>
            <a:picLocks noChangeAspect="1"/>
          </p:cNvPicPr>
          <p:nvPr/>
        </p:nvPicPr>
        <p:blipFill>
          <a:blip r:embed="rId3"/>
          <a:stretch>
            <a:fillRect/>
          </a:stretch>
        </p:blipFill>
        <p:spPr>
          <a:xfrm>
            <a:off x="-88776" y="6207487"/>
            <a:ext cx="9232776" cy="675546"/>
          </a:xfrm>
          <a:prstGeom prst="rect">
            <a:avLst/>
          </a:prstGeom>
        </p:spPr>
      </p:pic>
    </p:spTree>
    <p:extLst>
      <p:ext uri="{BB962C8B-B14F-4D97-AF65-F5344CB8AC3E}">
        <p14:creationId xmlns:p14="http://schemas.microsoft.com/office/powerpoint/2010/main" val="1449627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sp>
        <p:nvSpPr>
          <p:cNvPr id="4" name="矩形 3"/>
          <p:cNvSpPr/>
          <p:nvPr/>
        </p:nvSpPr>
        <p:spPr>
          <a:xfrm>
            <a:off x="0" y="0"/>
            <a:ext cx="9144000" cy="68580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a:p>
        </p:txBody>
      </p:sp>
      <p:sp>
        <p:nvSpPr>
          <p:cNvPr id="5" name="矩形 4"/>
          <p:cNvSpPr/>
          <p:nvPr/>
        </p:nvSpPr>
        <p:spPr>
          <a:xfrm>
            <a:off x="476033" y="2528474"/>
            <a:ext cx="6014019" cy="2215991"/>
          </a:xfrm>
          <a:prstGeom prst="rect">
            <a:avLst/>
          </a:prstGeom>
        </p:spPr>
        <p:txBody>
          <a:bodyPr wrap="none">
            <a:spAutoFit/>
          </a:bodyPr>
          <a:lstStyle/>
          <a:p>
            <a:r>
              <a:rPr lang="en-US" altLang="zh-TW" sz="6600" b="1" dirty="0" smtClean="0">
                <a:solidFill>
                  <a:schemeClr val="bg1"/>
                </a:solidFill>
                <a:effectLst>
                  <a:outerShdw blurRad="38100" dist="38100" dir="2700000" algn="tl">
                    <a:srgbClr val="000000">
                      <a:alpha val="43137"/>
                    </a:srgbClr>
                  </a:outerShdw>
                </a:effectLst>
              </a:rPr>
              <a:t>NUMPY</a:t>
            </a:r>
            <a:r>
              <a:rPr lang="zh-TW" altLang="en-US" sz="6600" b="1" dirty="0" smtClean="0">
                <a:solidFill>
                  <a:schemeClr val="bg1"/>
                </a:solidFill>
                <a:effectLst>
                  <a:outerShdw blurRad="38100" dist="38100" dir="2700000" algn="tl">
                    <a:srgbClr val="000000">
                      <a:alpha val="43137"/>
                    </a:srgbClr>
                  </a:outerShdw>
                </a:effectLst>
              </a:rPr>
              <a:t> </a:t>
            </a:r>
            <a:r>
              <a:rPr lang="en-US" altLang="zh-TW" sz="6600" b="1" dirty="0" err="1" smtClean="0">
                <a:solidFill>
                  <a:schemeClr val="bg1"/>
                </a:solidFill>
                <a:effectLst>
                  <a:outerShdw blurRad="38100" dist="38100" dir="2700000" algn="tl">
                    <a:srgbClr val="000000">
                      <a:alpha val="43137"/>
                    </a:srgbClr>
                  </a:outerShdw>
                </a:effectLst>
              </a:rPr>
              <a:t>ndarray</a:t>
            </a:r>
            <a:r>
              <a:rPr lang="zh-TW" altLang="en-US" sz="6600" b="1" dirty="0" smtClean="0">
                <a:solidFill>
                  <a:schemeClr val="bg1"/>
                </a:solidFill>
                <a:effectLst>
                  <a:outerShdw blurRad="38100" dist="38100" dir="2700000" algn="tl">
                    <a:srgbClr val="000000">
                      <a:alpha val="43137"/>
                    </a:srgbClr>
                  </a:outerShdw>
                </a:effectLst>
              </a:rPr>
              <a:t> </a:t>
            </a:r>
            <a:endParaRPr lang="en-US" altLang="zh-TW" sz="6600" b="1" dirty="0" smtClean="0">
              <a:solidFill>
                <a:schemeClr val="bg1"/>
              </a:solidFill>
              <a:effectLst>
                <a:outerShdw blurRad="38100" dist="38100" dir="2700000" algn="tl">
                  <a:srgbClr val="000000">
                    <a:alpha val="43137"/>
                  </a:srgbClr>
                </a:outerShdw>
              </a:effectLst>
            </a:endParaRPr>
          </a:p>
          <a:p>
            <a:r>
              <a:rPr lang="en-US" altLang="zh-TW" sz="3200" dirty="0" smtClean="0">
                <a:solidFill>
                  <a:schemeClr val="bg1"/>
                </a:solidFill>
              </a:rPr>
              <a:t>N-Dimensional Arrays</a:t>
            </a:r>
          </a:p>
          <a:p>
            <a:r>
              <a:rPr lang="zh-TW" altLang="en-US" sz="4000" b="1" dirty="0"/>
              <a:t>重要屬性</a:t>
            </a:r>
          </a:p>
        </p:txBody>
      </p:sp>
    </p:spTree>
    <p:extLst>
      <p:ext uri="{BB962C8B-B14F-4D97-AF65-F5344CB8AC3E}">
        <p14:creationId xmlns:p14="http://schemas.microsoft.com/office/powerpoint/2010/main" val="35469323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718136" y="1028467"/>
            <a:ext cx="6893234" cy="584775"/>
          </a:xfrm>
          <a:prstGeom prst="rect">
            <a:avLst/>
          </a:prstGeom>
        </p:spPr>
        <p:txBody>
          <a:bodyPr wrap="none">
            <a:spAutoFit/>
          </a:bodyPr>
          <a:lstStyle/>
          <a:p>
            <a:r>
              <a:rPr lang="en-US" altLang="zh-TW" sz="3200" dirty="0"/>
              <a:t>ar2=</a:t>
            </a:r>
            <a:r>
              <a:rPr lang="en-US" altLang="zh-TW" sz="3200" dirty="0" err="1"/>
              <a:t>np.array</a:t>
            </a:r>
            <a:r>
              <a:rPr lang="en-US" altLang="zh-TW" sz="3200" dirty="0"/>
              <a:t>([[0,3,5],[2,8,7]]) # 2D array</a:t>
            </a:r>
            <a:endParaRPr lang="zh-TW" altLang="en-US" sz="3200" dirty="0"/>
          </a:p>
        </p:txBody>
      </p:sp>
      <p:sp>
        <p:nvSpPr>
          <p:cNvPr id="5" name="矩形 4"/>
          <p:cNvSpPr/>
          <p:nvPr/>
        </p:nvSpPr>
        <p:spPr>
          <a:xfrm>
            <a:off x="545141" y="2511222"/>
            <a:ext cx="3235181" cy="584775"/>
          </a:xfrm>
          <a:prstGeom prst="rect">
            <a:avLst/>
          </a:prstGeom>
        </p:spPr>
        <p:txBody>
          <a:bodyPr wrap="none">
            <a:spAutoFit/>
          </a:bodyPr>
          <a:lstStyle/>
          <a:p>
            <a:r>
              <a:rPr lang="en-US" altLang="zh-TW" sz="3200" b="1" dirty="0">
                <a:solidFill>
                  <a:srgbClr val="FF0000"/>
                </a:solidFill>
                <a:effectLst>
                  <a:outerShdw blurRad="38100" dist="38100" dir="2700000" algn="tl">
                    <a:srgbClr val="000000">
                      <a:alpha val="43137"/>
                    </a:srgbClr>
                  </a:outerShdw>
                </a:effectLst>
              </a:rPr>
              <a:t>Shape</a:t>
            </a:r>
            <a:r>
              <a:rPr lang="en-US" altLang="zh-TW" sz="3200" dirty="0"/>
              <a:t> of the array</a:t>
            </a:r>
            <a:endParaRPr lang="zh-TW" altLang="en-US" sz="3200" dirty="0"/>
          </a:p>
        </p:txBody>
      </p:sp>
      <p:sp>
        <p:nvSpPr>
          <p:cNvPr id="6" name="矩形 5"/>
          <p:cNvSpPr/>
          <p:nvPr/>
        </p:nvSpPr>
        <p:spPr>
          <a:xfrm>
            <a:off x="4634082" y="2511222"/>
            <a:ext cx="2032929" cy="646331"/>
          </a:xfrm>
          <a:prstGeom prst="rect">
            <a:avLst/>
          </a:prstGeom>
        </p:spPr>
        <p:txBody>
          <a:bodyPr wrap="none">
            <a:spAutoFit/>
          </a:bodyPr>
          <a:lstStyle/>
          <a:p>
            <a:r>
              <a:rPr lang="en-US" altLang="zh-TW" sz="3600" dirty="0"/>
              <a:t>ar2.</a:t>
            </a:r>
            <a:r>
              <a:rPr lang="en-US" altLang="zh-TW" sz="3600" dirty="0">
                <a:solidFill>
                  <a:srgbClr val="FF0000"/>
                </a:solidFill>
                <a:effectLst>
                  <a:outerShdw blurRad="38100" dist="38100" dir="2700000" algn="tl">
                    <a:srgbClr val="000000">
                      <a:alpha val="43137"/>
                    </a:srgbClr>
                  </a:outerShdw>
                </a:effectLst>
              </a:rPr>
              <a:t>shape</a:t>
            </a:r>
            <a:endParaRPr lang="zh-TW" altLang="en-US" sz="3600" dirty="0">
              <a:solidFill>
                <a:srgbClr val="FF0000"/>
              </a:solidFill>
              <a:effectLst>
                <a:outerShdw blurRad="38100" dist="38100" dir="2700000" algn="tl">
                  <a:srgbClr val="000000">
                    <a:alpha val="43137"/>
                  </a:srgbClr>
                </a:outerShdw>
              </a:effectLst>
            </a:endParaRPr>
          </a:p>
        </p:txBody>
      </p:sp>
      <p:sp>
        <p:nvSpPr>
          <p:cNvPr id="7" name="矩形 6"/>
          <p:cNvSpPr/>
          <p:nvPr/>
        </p:nvSpPr>
        <p:spPr>
          <a:xfrm>
            <a:off x="684603" y="3699159"/>
            <a:ext cx="3095719" cy="461665"/>
          </a:xfrm>
          <a:prstGeom prst="rect">
            <a:avLst/>
          </a:prstGeom>
        </p:spPr>
        <p:txBody>
          <a:bodyPr wrap="none">
            <a:spAutoFit/>
          </a:bodyPr>
          <a:lstStyle/>
          <a:p>
            <a:r>
              <a:rPr lang="en-US" altLang="zh-TW" sz="2400" b="1" dirty="0">
                <a:effectLst>
                  <a:outerShdw blurRad="38100" dist="38100" dir="2700000" algn="tl">
                    <a:srgbClr val="000000">
                      <a:alpha val="43137"/>
                    </a:srgbClr>
                  </a:outerShdw>
                </a:effectLst>
              </a:rPr>
              <a:t>Number of dimensions</a:t>
            </a:r>
            <a:endParaRPr lang="zh-TW" altLang="en-US" sz="2400" b="1" dirty="0">
              <a:effectLst>
                <a:outerShdw blurRad="38100" dist="38100" dir="2700000" algn="tl">
                  <a:srgbClr val="000000">
                    <a:alpha val="43137"/>
                  </a:srgbClr>
                </a:outerShdw>
              </a:effectLst>
            </a:endParaRPr>
          </a:p>
        </p:txBody>
      </p:sp>
      <p:sp>
        <p:nvSpPr>
          <p:cNvPr id="8" name="矩形 7"/>
          <p:cNvSpPr/>
          <p:nvPr/>
        </p:nvSpPr>
        <p:spPr>
          <a:xfrm>
            <a:off x="4763926" y="3514493"/>
            <a:ext cx="1903085" cy="646331"/>
          </a:xfrm>
          <a:prstGeom prst="rect">
            <a:avLst/>
          </a:prstGeom>
        </p:spPr>
        <p:txBody>
          <a:bodyPr wrap="none">
            <a:spAutoFit/>
          </a:bodyPr>
          <a:lstStyle/>
          <a:p>
            <a:r>
              <a:rPr lang="en-US" altLang="zh-TW" sz="3600" dirty="0"/>
              <a:t>ar2.</a:t>
            </a:r>
            <a:r>
              <a:rPr lang="en-US" altLang="zh-TW" sz="3600" b="1" dirty="0">
                <a:solidFill>
                  <a:srgbClr val="FF0000"/>
                </a:solidFill>
                <a:effectLst>
                  <a:outerShdw blurRad="38100" dist="38100" dir="2700000" algn="tl">
                    <a:srgbClr val="000000">
                      <a:alpha val="43137"/>
                    </a:srgbClr>
                  </a:outerShdw>
                </a:effectLst>
              </a:rPr>
              <a:t>ndim</a:t>
            </a:r>
            <a:endParaRPr lang="zh-TW" altLang="en-US" sz="3600" b="1" dirty="0">
              <a:solidFill>
                <a:srgbClr val="FF0000"/>
              </a:solidFill>
              <a:effectLst>
                <a:outerShdw blurRad="38100" dist="38100" dir="2700000" algn="tl">
                  <a:srgbClr val="000000">
                    <a:alpha val="43137"/>
                  </a:srgbClr>
                </a:outerShdw>
              </a:effectLst>
            </a:endParaRPr>
          </a:p>
        </p:txBody>
      </p:sp>
      <p:sp>
        <p:nvSpPr>
          <p:cNvPr id="2" name="矩形 1"/>
          <p:cNvSpPr/>
          <p:nvPr/>
        </p:nvSpPr>
        <p:spPr>
          <a:xfrm>
            <a:off x="287027" y="4763986"/>
            <a:ext cx="8387024" cy="954107"/>
          </a:xfrm>
          <a:prstGeom prst="rect">
            <a:avLst/>
          </a:prstGeom>
        </p:spPr>
        <p:txBody>
          <a:bodyPr wrap="square">
            <a:spAutoFit/>
          </a:bodyPr>
          <a:lstStyle/>
          <a:p>
            <a:r>
              <a:rPr lang="en-US" altLang="zh-CN" sz="2800" dirty="0" err="1"/>
              <a:t>ndarray.ndim</a:t>
            </a:r>
            <a:r>
              <a:rPr lang="en-US" altLang="zh-CN" sz="2800" dirty="0"/>
              <a:t>	</a:t>
            </a:r>
            <a:r>
              <a:rPr lang="zh-CN" altLang="en-US" sz="2800" dirty="0" smtClean="0"/>
              <a:t>秩，即軸的數量或維度的數量</a:t>
            </a:r>
          </a:p>
          <a:p>
            <a:r>
              <a:rPr lang="en-US" altLang="zh-CN" sz="2800" dirty="0" err="1" smtClean="0"/>
              <a:t>ndarray.shape</a:t>
            </a:r>
            <a:r>
              <a:rPr lang="en-US" altLang="zh-CN" sz="2800" dirty="0"/>
              <a:t>	</a:t>
            </a:r>
            <a:r>
              <a:rPr lang="zh-CN" altLang="en-US" sz="2800" dirty="0" smtClean="0"/>
              <a:t>陣列的維度，對於矩陣，</a:t>
            </a:r>
            <a:r>
              <a:rPr lang="en-US" altLang="zh-CN" sz="2800" dirty="0" smtClean="0"/>
              <a:t>n </a:t>
            </a:r>
            <a:r>
              <a:rPr lang="zh-CN" altLang="en-US" sz="2800" dirty="0"/>
              <a:t>行 </a:t>
            </a:r>
            <a:r>
              <a:rPr lang="en-US" altLang="zh-CN" sz="2800" dirty="0"/>
              <a:t>m </a:t>
            </a:r>
            <a:r>
              <a:rPr lang="zh-CN" altLang="en-US" sz="2800" dirty="0"/>
              <a:t>列</a:t>
            </a:r>
            <a:endParaRPr lang="zh-TW" altLang="en-US" sz="2800" dirty="0"/>
          </a:p>
        </p:txBody>
      </p:sp>
      <p:sp>
        <p:nvSpPr>
          <p:cNvPr id="9" name="矩形 8"/>
          <p:cNvSpPr/>
          <p:nvPr/>
        </p:nvSpPr>
        <p:spPr>
          <a:xfrm>
            <a:off x="320371" y="164920"/>
            <a:ext cx="4808176" cy="769441"/>
          </a:xfrm>
          <a:prstGeom prst="rect">
            <a:avLst/>
          </a:prstGeom>
        </p:spPr>
        <p:txBody>
          <a:bodyPr wrap="none">
            <a:spAutoFit/>
          </a:bodyPr>
          <a:lstStyle/>
          <a:p>
            <a:r>
              <a:rPr lang="en-US" altLang="zh-TW" sz="4400" dirty="0"/>
              <a:t>import </a:t>
            </a:r>
            <a:r>
              <a:rPr lang="en-US" altLang="zh-TW" sz="4400" dirty="0" err="1"/>
              <a:t>numpy</a:t>
            </a:r>
            <a:r>
              <a:rPr lang="en-US" altLang="zh-TW" sz="4400" dirty="0"/>
              <a:t> as np</a:t>
            </a:r>
          </a:p>
        </p:txBody>
      </p:sp>
      <p:pic>
        <p:nvPicPr>
          <p:cNvPr id="10" name="圖片 9">
            <a:extLst>
              <a:ext uri="{FF2B5EF4-FFF2-40B4-BE49-F238E27FC236}">
                <a16:creationId xmlns:a16="http://schemas.microsoft.com/office/drawing/2014/main" id="{016291E8-051C-4EDF-A068-4C8F8B0B05DB}"/>
              </a:ext>
            </a:extLst>
          </p:cNvPr>
          <p:cNvPicPr>
            <a:picLocks noChangeAspect="1"/>
          </p:cNvPicPr>
          <p:nvPr/>
        </p:nvPicPr>
        <p:blipFill>
          <a:blip r:embed="rId2"/>
          <a:stretch>
            <a:fillRect/>
          </a:stretch>
        </p:blipFill>
        <p:spPr>
          <a:xfrm>
            <a:off x="-88776" y="6207487"/>
            <a:ext cx="9232776" cy="675546"/>
          </a:xfrm>
          <a:prstGeom prst="rect">
            <a:avLst/>
          </a:prstGeom>
        </p:spPr>
      </p:pic>
    </p:spTree>
    <p:extLst>
      <p:ext uri="{BB962C8B-B14F-4D97-AF65-F5344CB8AC3E}">
        <p14:creationId xmlns:p14="http://schemas.microsoft.com/office/powerpoint/2010/main" val="1096602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sp>
        <p:nvSpPr>
          <p:cNvPr id="4" name="矩形 3"/>
          <p:cNvSpPr/>
          <p:nvPr/>
        </p:nvSpPr>
        <p:spPr>
          <a:xfrm>
            <a:off x="-1524000" y="0"/>
            <a:ext cx="12192000" cy="68580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a:p>
        </p:txBody>
      </p:sp>
      <p:sp>
        <p:nvSpPr>
          <p:cNvPr id="5" name="矩形 4"/>
          <p:cNvSpPr/>
          <p:nvPr/>
        </p:nvSpPr>
        <p:spPr>
          <a:xfrm>
            <a:off x="476033" y="2528474"/>
            <a:ext cx="6497484" cy="2092881"/>
          </a:xfrm>
          <a:prstGeom prst="rect">
            <a:avLst/>
          </a:prstGeom>
        </p:spPr>
        <p:txBody>
          <a:bodyPr wrap="none">
            <a:spAutoFit/>
          </a:bodyPr>
          <a:lstStyle/>
          <a:p>
            <a:r>
              <a:rPr lang="en-US" altLang="zh-TW" sz="6600" b="1" dirty="0" smtClean="0">
                <a:solidFill>
                  <a:schemeClr val="bg1"/>
                </a:solidFill>
                <a:effectLst>
                  <a:outerShdw blurRad="38100" dist="38100" dir="2700000" algn="tl">
                    <a:srgbClr val="000000">
                      <a:alpha val="43137"/>
                    </a:srgbClr>
                  </a:outerShdw>
                </a:effectLst>
              </a:rPr>
              <a:t>NUMPY</a:t>
            </a:r>
            <a:r>
              <a:rPr lang="zh-TW" altLang="en-US" sz="6600" b="1" dirty="0" smtClean="0">
                <a:solidFill>
                  <a:schemeClr val="bg1"/>
                </a:solidFill>
                <a:effectLst>
                  <a:outerShdw blurRad="38100" dist="38100" dir="2700000" algn="tl">
                    <a:srgbClr val="000000">
                      <a:alpha val="43137"/>
                    </a:srgbClr>
                  </a:outerShdw>
                </a:effectLst>
              </a:rPr>
              <a:t> </a:t>
            </a:r>
            <a:r>
              <a:rPr lang="en-US" altLang="zh-TW" sz="6600" b="1" dirty="0" err="1" smtClean="0">
                <a:solidFill>
                  <a:schemeClr val="bg1"/>
                </a:solidFill>
                <a:effectLst>
                  <a:outerShdw blurRad="38100" dist="38100" dir="2700000" algn="tl">
                    <a:srgbClr val="000000">
                      <a:alpha val="43137"/>
                    </a:srgbClr>
                  </a:outerShdw>
                </a:effectLst>
              </a:rPr>
              <a:t>ndarray</a:t>
            </a:r>
            <a:r>
              <a:rPr lang="zh-TW" altLang="en-US" sz="6600" b="1" dirty="0" smtClean="0">
                <a:solidFill>
                  <a:schemeClr val="bg1"/>
                </a:solidFill>
                <a:effectLst>
                  <a:outerShdw blurRad="38100" dist="38100" dir="2700000" algn="tl">
                    <a:srgbClr val="000000">
                      <a:alpha val="43137"/>
                    </a:srgbClr>
                  </a:outerShdw>
                </a:effectLst>
              </a:rPr>
              <a:t> </a:t>
            </a:r>
            <a:endParaRPr lang="en-US" altLang="zh-TW" sz="6600" b="1" dirty="0" smtClean="0">
              <a:solidFill>
                <a:schemeClr val="bg1"/>
              </a:solidFill>
              <a:effectLst>
                <a:outerShdw blurRad="38100" dist="38100" dir="2700000" algn="tl">
                  <a:srgbClr val="000000">
                    <a:alpha val="43137"/>
                  </a:srgbClr>
                </a:outerShdw>
              </a:effectLst>
            </a:endParaRPr>
          </a:p>
          <a:p>
            <a:r>
              <a:rPr lang="en-US" altLang="zh-TW" sz="3200" dirty="0" smtClean="0">
                <a:solidFill>
                  <a:schemeClr val="bg1"/>
                </a:solidFill>
              </a:rPr>
              <a:t>N-Dimensional Arrays</a:t>
            </a:r>
          </a:p>
          <a:p>
            <a:r>
              <a:rPr lang="zh-TW" altLang="en-US" sz="3200" b="1" dirty="0" smtClean="0"/>
              <a:t>資料型態</a:t>
            </a:r>
            <a:r>
              <a:rPr lang="en-US" altLang="zh-TW" sz="3200" b="1" dirty="0" smtClean="0"/>
              <a:t>(</a:t>
            </a:r>
            <a:r>
              <a:rPr lang="en-US" altLang="zh-TW" sz="3200" b="1" dirty="0" err="1" smtClean="0"/>
              <a:t>dtype</a:t>
            </a:r>
            <a:r>
              <a:rPr lang="en-US" altLang="zh-TW" sz="3200" b="1" dirty="0" smtClean="0"/>
              <a:t>)</a:t>
            </a:r>
            <a:r>
              <a:rPr lang="zh-TW" altLang="en-US" sz="3200" b="1" dirty="0"/>
              <a:t>與</a:t>
            </a:r>
            <a:r>
              <a:rPr lang="zh-TW" altLang="en-US" sz="3200" b="1" dirty="0" smtClean="0"/>
              <a:t>型態轉換</a:t>
            </a:r>
            <a:r>
              <a:rPr lang="en-US" altLang="zh-TW" sz="3200" b="1" dirty="0" smtClean="0"/>
              <a:t>(</a:t>
            </a:r>
            <a:r>
              <a:rPr lang="en-US" altLang="zh-TW" sz="3200" b="1" dirty="0" err="1" smtClean="0"/>
              <a:t>astype</a:t>
            </a:r>
            <a:r>
              <a:rPr lang="en-US" altLang="zh-TW" sz="3200" b="1" dirty="0" smtClean="0"/>
              <a:t>)</a:t>
            </a:r>
            <a:endParaRPr lang="zh-TW" altLang="en-US" sz="3200" b="1" dirty="0"/>
          </a:p>
        </p:txBody>
      </p:sp>
    </p:spTree>
    <p:extLst>
      <p:ext uri="{BB962C8B-B14F-4D97-AF65-F5344CB8AC3E}">
        <p14:creationId xmlns:p14="http://schemas.microsoft.com/office/powerpoint/2010/main" val="37830557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08948" y="2840064"/>
            <a:ext cx="7365734" cy="1754326"/>
          </a:xfrm>
          <a:prstGeom prst="rect">
            <a:avLst/>
          </a:prstGeom>
        </p:spPr>
        <p:txBody>
          <a:bodyPr wrap="none">
            <a:spAutoFit/>
          </a:bodyPr>
          <a:lstStyle/>
          <a:p>
            <a:r>
              <a:rPr lang="pt-BR" altLang="zh-TW" sz="3600" dirty="0"/>
              <a:t>ar=np.array([2,-1,6,3</a:t>
            </a:r>
            <a:r>
              <a:rPr lang="pt-BR" altLang="zh-TW" sz="3600" b="1" dirty="0" smtClean="0">
                <a:effectLst>
                  <a:outerShdw blurRad="38100" dist="38100" dir="2700000" algn="tl">
                    <a:srgbClr val="000000">
                      <a:alpha val="43137"/>
                    </a:srgbClr>
                  </a:outerShdw>
                </a:effectLst>
              </a:rPr>
              <a:t>],</a:t>
            </a:r>
            <a:r>
              <a:rPr lang="pt-BR" altLang="zh-TW" sz="3600" b="1" dirty="0" smtClean="0">
                <a:solidFill>
                  <a:srgbClr val="FF0000"/>
                </a:solidFill>
                <a:effectLst>
                  <a:outerShdw blurRad="38100" dist="38100" dir="2700000" algn="tl">
                    <a:srgbClr val="000000">
                      <a:alpha val="43137"/>
                    </a:srgbClr>
                  </a:outerShdw>
                </a:effectLst>
              </a:rPr>
              <a:t> dtype</a:t>
            </a:r>
            <a:r>
              <a:rPr lang="pt-BR" altLang="zh-TW" sz="3600" b="1" dirty="0">
                <a:solidFill>
                  <a:srgbClr val="FF0000"/>
                </a:solidFill>
                <a:effectLst>
                  <a:outerShdw blurRad="38100" dist="38100" dir="2700000" algn="tl">
                    <a:srgbClr val="000000">
                      <a:alpha val="43137"/>
                    </a:srgbClr>
                  </a:outerShdw>
                </a:effectLst>
              </a:rPr>
              <a:t>=</a:t>
            </a:r>
            <a:r>
              <a:rPr lang="pt-BR" altLang="zh-TW" sz="3600" b="1" dirty="0" smtClean="0">
                <a:solidFill>
                  <a:srgbClr val="FF0000"/>
                </a:solidFill>
                <a:effectLst>
                  <a:outerShdw blurRad="38100" dist="38100" dir="2700000" algn="tl">
                    <a:srgbClr val="000000">
                      <a:alpha val="43137"/>
                    </a:srgbClr>
                  </a:outerShdw>
                </a:effectLst>
              </a:rPr>
              <a:t>'float’ </a:t>
            </a:r>
            <a:r>
              <a:rPr lang="pt-BR" altLang="zh-TW" sz="3600" dirty="0" smtClean="0"/>
              <a:t>); </a:t>
            </a:r>
          </a:p>
          <a:p>
            <a:r>
              <a:rPr lang="pt-BR" altLang="zh-TW" sz="3600" dirty="0"/>
              <a:t>a</a:t>
            </a:r>
            <a:r>
              <a:rPr lang="pt-BR" altLang="zh-TW" sz="3600" dirty="0" smtClean="0"/>
              <a:t>r</a:t>
            </a:r>
          </a:p>
          <a:p>
            <a:r>
              <a:rPr lang="en-US" altLang="zh-TW" sz="3600" dirty="0" err="1"/>
              <a:t>ar.dtype</a:t>
            </a:r>
            <a:endParaRPr lang="zh-TW" altLang="en-US" sz="3600" dirty="0"/>
          </a:p>
        </p:txBody>
      </p:sp>
      <p:sp>
        <p:nvSpPr>
          <p:cNvPr id="3" name="矩形 2"/>
          <p:cNvSpPr/>
          <p:nvPr/>
        </p:nvSpPr>
        <p:spPr>
          <a:xfrm>
            <a:off x="918332" y="4790072"/>
            <a:ext cx="6166022" cy="1323439"/>
          </a:xfrm>
          <a:prstGeom prst="rect">
            <a:avLst/>
          </a:prstGeom>
        </p:spPr>
        <p:txBody>
          <a:bodyPr wrap="square">
            <a:spAutoFit/>
          </a:bodyPr>
          <a:lstStyle/>
          <a:p>
            <a:r>
              <a:rPr lang="en-US" altLang="zh-TW" sz="4000" dirty="0" err="1" smtClean="0"/>
              <a:t>ar</a:t>
            </a:r>
            <a:r>
              <a:rPr lang="en-US" altLang="zh-TW" sz="4000" dirty="0" smtClean="0"/>
              <a:t>=</a:t>
            </a:r>
            <a:r>
              <a:rPr lang="en-US" altLang="zh-TW" sz="4000" dirty="0" err="1" smtClean="0"/>
              <a:t>np.array</a:t>
            </a:r>
            <a:r>
              <a:rPr lang="en-US" altLang="zh-TW" sz="4000" dirty="0"/>
              <a:t>([</a:t>
            </a:r>
            <a:r>
              <a:rPr lang="en-US" altLang="zh-TW" sz="4000" b="1" dirty="0">
                <a:solidFill>
                  <a:srgbClr val="FF0000"/>
                </a:solidFill>
                <a:effectLst>
                  <a:outerShdw blurRad="38100" dist="38100" dir="2700000" algn="tl">
                    <a:srgbClr val="000000">
                      <a:alpha val="43137"/>
                    </a:srgbClr>
                  </a:outerShdw>
                </a:effectLst>
              </a:rPr>
              <a:t>2.</a:t>
            </a:r>
            <a:r>
              <a:rPr lang="en-US" altLang="zh-TW" sz="4000" b="1" dirty="0">
                <a:effectLst>
                  <a:outerShdw blurRad="38100" dist="38100" dir="2700000" algn="tl">
                    <a:srgbClr val="000000">
                      <a:alpha val="43137"/>
                    </a:srgbClr>
                  </a:outerShdw>
                </a:effectLst>
              </a:rPr>
              <a:t>,</a:t>
            </a:r>
            <a:r>
              <a:rPr lang="en-US" altLang="zh-TW" sz="4000" dirty="0"/>
              <a:t>4,6,8]); </a:t>
            </a:r>
            <a:endParaRPr lang="en-US" altLang="zh-TW" sz="4000" dirty="0" smtClean="0"/>
          </a:p>
          <a:p>
            <a:r>
              <a:rPr lang="en-US" altLang="zh-TW" sz="4000" dirty="0" err="1" smtClean="0"/>
              <a:t>ar.dtype</a:t>
            </a:r>
            <a:endParaRPr lang="zh-TW" altLang="en-US" sz="4000" dirty="0"/>
          </a:p>
        </p:txBody>
      </p:sp>
      <p:sp>
        <p:nvSpPr>
          <p:cNvPr id="4" name="矩形 3"/>
          <p:cNvSpPr/>
          <p:nvPr/>
        </p:nvSpPr>
        <p:spPr>
          <a:xfrm>
            <a:off x="1008948" y="1164857"/>
            <a:ext cx="5370829" cy="1446550"/>
          </a:xfrm>
          <a:prstGeom prst="rect">
            <a:avLst/>
          </a:prstGeom>
        </p:spPr>
        <p:txBody>
          <a:bodyPr wrap="none">
            <a:spAutoFit/>
          </a:bodyPr>
          <a:lstStyle/>
          <a:p>
            <a:r>
              <a:rPr lang="en-US" altLang="zh-TW" sz="4400" dirty="0" err="1"/>
              <a:t>ar</a:t>
            </a:r>
            <a:r>
              <a:rPr lang="en-US" altLang="zh-TW" sz="4400" dirty="0"/>
              <a:t>=</a:t>
            </a:r>
            <a:r>
              <a:rPr lang="en-US" altLang="zh-TW" sz="4400" dirty="0" err="1"/>
              <a:t>np.array</a:t>
            </a:r>
            <a:r>
              <a:rPr lang="en-US" altLang="zh-TW" sz="4400" dirty="0"/>
              <a:t>([2,4,6,8]); </a:t>
            </a:r>
            <a:endParaRPr lang="en-US" altLang="zh-TW" sz="4400" dirty="0" smtClean="0"/>
          </a:p>
          <a:p>
            <a:r>
              <a:rPr lang="en-US" altLang="zh-TW" sz="4400" dirty="0" err="1" smtClean="0"/>
              <a:t>ar.dtype</a:t>
            </a:r>
            <a:endParaRPr lang="zh-TW" altLang="en-US" sz="4400" dirty="0"/>
          </a:p>
        </p:txBody>
      </p:sp>
      <p:sp>
        <p:nvSpPr>
          <p:cNvPr id="5" name="矩形 4"/>
          <p:cNvSpPr/>
          <p:nvPr/>
        </p:nvSpPr>
        <p:spPr>
          <a:xfrm>
            <a:off x="155614" y="96919"/>
            <a:ext cx="4808176" cy="769441"/>
          </a:xfrm>
          <a:prstGeom prst="rect">
            <a:avLst/>
          </a:prstGeom>
        </p:spPr>
        <p:txBody>
          <a:bodyPr wrap="none">
            <a:spAutoFit/>
          </a:bodyPr>
          <a:lstStyle/>
          <a:p>
            <a:r>
              <a:rPr lang="en-US" altLang="zh-TW" sz="4400" dirty="0"/>
              <a:t>import </a:t>
            </a:r>
            <a:r>
              <a:rPr lang="en-US" altLang="zh-TW" sz="4400" dirty="0" err="1"/>
              <a:t>numpy</a:t>
            </a:r>
            <a:r>
              <a:rPr lang="en-US" altLang="zh-TW" sz="4400" dirty="0"/>
              <a:t> as np</a:t>
            </a:r>
          </a:p>
        </p:txBody>
      </p:sp>
      <p:pic>
        <p:nvPicPr>
          <p:cNvPr id="6" name="圖片 5">
            <a:extLst>
              <a:ext uri="{FF2B5EF4-FFF2-40B4-BE49-F238E27FC236}">
                <a16:creationId xmlns:a16="http://schemas.microsoft.com/office/drawing/2014/main" id="{016291E8-051C-4EDF-A068-4C8F8B0B05DB}"/>
              </a:ext>
            </a:extLst>
          </p:cNvPr>
          <p:cNvPicPr>
            <a:picLocks noChangeAspect="1"/>
          </p:cNvPicPr>
          <p:nvPr/>
        </p:nvPicPr>
        <p:blipFill>
          <a:blip r:embed="rId2"/>
          <a:stretch>
            <a:fillRect/>
          </a:stretch>
        </p:blipFill>
        <p:spPr>
          <a:xfrm>
            <a:off x="-88776" y="6207487"/>
            <a:ext cx="9232776" cy="675546"/>
          </a:xfrm>
          <a:prstGeom prst="rect">
            <a:avLst/>
          </a:prstGeom>
        </p:spPr>
      </p:pic>
    </p:spTree>
    <p:extLst>
      <p:ext uri="{BB962C8B-B14F-4D97-AF65-F5344CB8AC3E}">
        <p14:creationId xmlns:p14="http://schemas.microsoft.com/office/powerpoint/2010/main" val="30017749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51936" y="1746592"/>
            <a:ext cx="8031891" cy="1569660"/>
          </a:xfrm>
          <a:prstGeom prst="rect">
            <a:avLst/>
          </a:prstGeom>
        </p:spPr>
        <p:txBody>
          <a:bodyPr wrap="square">
            <a:spAutoFit/>
          </a:bodyPr>
          <a:lstStyle/>
          <a:p>
            <a:r>
              <a:rPr lang="pt-BR" altLang="zh-TW" sz="4800" dirty="0"/>
              <a:t>f_ar = np.array</a:t>
            </a:r>
            <a:r>
              <a:rPr lang="pt-BR" altLang="zh-TW" sz="4800" dirty="0" smtClean="0"/>
              <a:t>([13,-3,8.88</a:t>
            </a:r>
            <a:r>
              <a:rPr lang="pt-BR" altLang="zh-TW" sz="4800" dirty="0"/>
              <a:t>])</a:t>
            </a:r>
          </a:p>
          <a:p>
            <a:r>
              <a:rPr lang="pt-BR" altLang="zh-TW" sz="4800" dirty="0"/>
              <a:t>f_ar</a:t>
            </a:r>
            <a:endParaRPr lang="zh-TW" altLang="en-US" sz="4800" dirty="0"/>
          </a:p>
        </p:txBody>
      </p:sp>
      <p:sp>
        <p:nvSpPr>
          <p:cNvPr id="3" name="矩形 2"/>
          <p:cNvSpPr/>
          <p:nvPr/>
        </p:nvSpPr>
        <p:spPr>
          <a:xfrm>
            <a:off x="604167" y="3903361"/>
            <a:ext cx="5939318" cy="1569660"/>
          </a:xfrm>
          <a:prstGeom prst="rect">
            <a:avLst/>
          </a:prstGeom>
        </p:spPr>
        <p:txBody>
          <a:bodyPr wrap="none">
            <a:spAutoFit/>
          </a:bodyPr>
          <a:lstStyle/>
          <a:p>
            <a:r>
              <a:rPr lang="en-US" altLang="zh-TW" sz="4800" dirty="0" err="1"/>
              <a:t>intf_ar</a:t>
            </a:r>
            <a:r>
              <a:rPr lang="en-US" altLang="zh-TW" sz="4800" dirty="0"/>
              <a:t>=</a:t>
            </a:r>
            <a:r>
              <a:rPr lang="en-US" altLang="zh-TW" sz="4800" dirty="0" err="1"/>
              <a:t>f_ar.</a:t>
            </a:r>
            <a:r>
              <a:rPr lang="en-US" altLang="zh-TW" sz="4800" b="1" dirty="0" err="1">
                <a:solidFill>
                  <a:srgbClr val="FF0000"/>
                </a:solidFill>
                <a:effectLst>
                  <a:outerShdw blurRad="38100" dist="38100" dir="2700000" algn="tl">
                    <a:srgbClr val="000000">
                      <a:alpha val="43137"/>
                    </a:srgbClr>
                  </a:outerShdw>
                </a:effectLst>
              </a:rPr>
              <a:t>astype</a:t>
            </a:r>
            <a:r>
              <a:rPr lang="en-US" altLang="zh-TW" sz="4800" dirty="0"/>
              <a:t>(</a:t>
            </a:r>
            <a:r>
              <a:rPr lang="en-US" altLang="zh-TW" sz="4800" dirty="0" err="1"/>
              <a:t>int</a:t>
            </a:r>
            <a:r>
              <a:rPr lang="en-US" altLang="zh-TW" sz="4800" dirty="0"/>
              <a:t>)</a:t>
            </a:r>
          </a:p>
          <a:p>
            <a:r>
              <a:rPr lang="en-US" altLang="zh-TW" sz="4800" dirty="0" err="1"/>
              <a:t>intf_ar</a:t>
            </a:r>
            <a:endParaRPr lang="zh-TW" altLang="en-US" sz="4800" dirty="0"/>
          </a:p>
        </p:txBody>
      </p:sp>
      <p:sp>
        <p:nvSpPr>
          <p:cNvPr id="4" name="矩形 3"/>
          <p:cNvSpPr/>
          <p:nvPr/>
        </p:nvSpPr>
        <p:spPr>
          <a:xfrm>
            <a:off x="352476" y="402280"/>
            <a:ext cx="5224764" cy="923330"/>
          </a:xfrm>
          <a:prstGeom prst="rect">
            <a:avLst/>
          </a:prstGeom>
        </p:spPr>
        <p:txBody>
          <a:bodyPr wrap="none">
            <a:spAutoFit/>
          </a:bodyPr>
          <a:lstStyle/>
          <a:p>
            <a:r>
              <a:rPr lang="zh-TW" altLang="en-US" sz="5400" dirty="0"/>
              <a:t>型態轉換</a:t>
            </a:r>
            <a:r>
              <a:rPr lang="en-US" altLang="zh-TW" sz="5400" dirty="0"/>
              <a:t>(</a:t>
            </a:r>
            <a:r>
              <a:rPr lang="en-US" altLang="zh-TW" sz="5400" dirty="0" err="1"/>
              <a:t>astype</a:t>
            </a:r>
            <a:r>
              <a:rPr lang="en-US" altLang="zh-TW" sz="5400" dirty="0"/>
              <a:t>)</a:t>
            </a:r>
          </a:p>
        </p:txBody>
      </p:sp>
      <p:pic>
        <p:nvPicPr>
          <p:cNvPr id="5" name="圖片 4">
            <a:extLst>
              <a:ext uri="{FF2B5EF4-FFF2-40B4-BE49-F238E27FC236}">
                <a16:creationId xmlns:a16="http://schemas.microsoft.com/office/drawing/2014/main" id="{016291E8-051C-4EDF-A068-4C8F8B0B05DB}"/>
              </a:ext>
            </a:extLst>
          </p:cNvPr>
          <p:cNvPicPr>
            <a:picLocks noChangeAspect="1"/>
          </p:cNvPicPr>
          <p:nvPr/>
        </p:nvPicPr>
        <p:blipFill>
          <a:blip r:embed="rId2"/>
          <a:stretch>
            <a:fillRect/>
          </a:stretch>
        </p:blipFill>
        <p:spPr>
          <a:xfrm>
            <a:off x="-88776" y="6207487"/>
            <a:ext cx="9232776" cy="675546"/>
          </a:xfrm>
          <a:prstGeom prst="rect">
            <a:avLst/>
          </a:prstGeom>
        </p:spPr>
      </p:pic>
    </p:spTree>
    <p:extLst>
      <p:ext uri="{BB962C8B-B14F-4D97-AF65-F5344CB8AC3E}">
        <p14:creationId xmlns:p14="http://schemas.microsoft.com/office/powerpoint/2010/main" val="6498073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a:picLocks noChangeAspect="1"/>
          </p:cNvPicPr>
          <p:nvPr/>
        </p:nvPicPr>
        <p:blipFill>
          <a:blip r:embed="rId2"/>
          <a:stretch>
            <a:fillRect/>
          </a:stretch>
        </p:blipFill>
        <p:spPr>
          <a:xfrm>
            <a:off x="481083" y="206222"/>
            <a:ext cx="8275938" cy="6001265"/>
          </a:xfrm>
          <a:prstGeom prst="rect">
            <a:avLst/>
          </a:prstGeom>
        </p:spPr>
      </p:pic>
      <p:pic>
        <p:nvPicPr>
          <p:cNvPr id="3" name="圖片 2">
            <a:extLst>
              <a:ext uri="{FF2B5EF4-FFF2-40B4-BE49-F238E27FC236}">
                <a16:creationId xmlns:a16="http://schemas.microsoft.com/office/drawing/2014/main" id="{016291E8-051C-4EDF-A068-4C8F8B0B05DB}"/>
              </a:ext>
            </a:extLst>
          </p:cNvPr>
          <p:cNvPicPr>
            <a:picLocks noChangeAspect="1"/>
          </p:cNvPicPr>
          <p:nvPr/>
        </p:nvPicPr>
        <p:blipFill>
          <a:blip r:embed="rId3"/>
          <a:stretch>
            <a:fillRect/>
          </a:stretch>
        </p:blipFill>
        <p:spPr>
          <a:xfrm>
            <a:off x="-88776" y="6207487"/>
            <a:ext cx="9232776" cy="675546"/>
          </a:xfrm>
          <a:prstGeom prst="rect">
            <a:avLst/>
          </a:prstGeom>
        </p:spPr>
      </p:pic>
    </p:spTree>
    <p:extLst>
      <p:ext uri="{BB962C8B-B14F-4D97-AF65-F5344CB8AC3E}">
        <p14:creationId xmlns:p14="http://schemas.microsoft.com/office/powerpoint/2010/main" val="35951031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sp>
        <p:nvSpPr>
          <p:cNvPr id="4" name="矩形 3"/>
          <p:cNvSpPr/>
          <p:nvPr/>
        </p:nvSpPr>
        <p:spPr>
          <a:xfrm>
            <a:off x="-65904" y="0"/>
            <a:ext cx="9209903" cy="68580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a:p>
        </p:txBody>
      </p:sp>
      <p:sp>
        <p:nvSpPr>
          <p:cNvPr id="5" name="矩形 4"/>
          <p:cNvSpPr/>
          <p:nvPr/>
        </p:nvSpPr>
        <p:spPr>
          <a:xfrm>
            <a:off x="476033" y="2528474"/>
            <a:ext cx="6014019" cy="2092881"/>
          </a:xfrm>
          <a:prstGeom prst="rect">
            <a:avLst/>
          </a:prstGeom>
        </p:spPr>
        <p:txBody>
          <a:bodyPr wrap="none">
            <a:spAutoFit/>
          </a:bodyPr>
          <a:lstStyle/>
          <a:p>
            <a:r>
              <a:rPr lang="en-US" altLang="zh-TW" sz="6600" b="1" dirty="0" smtClean="0">
                <a:solidFill>
                  <a:schemeClr val="bg1"/>
                </a:solidFill>
                <a:effectLst>
                  <a:outerShdw blurRad="38100" dist="38100" dir="2700000" algn="tl">
                    <a:srgbClr val="000000">
                      <a:alpha val="43137"/>
                    </a:srgbClr>
                  </a:outerShdw>
                </a:effectLst>
              </a:rPr>
              <a:t>NUMPY</a:t>
            </a:r>
            <a:r>
              <a:rPr lang="zh-TW" altLang="en-US" sz="6600" b="1" dirty="0" smtClean="0">
                <a:solidFill>
                  <a:schemeClr val="bg1"/>
                </a:solidFill>
                <a:effectLst>
                  <a:outerShdw blurRad="38100" dist="38100" dir="2700000" algn="tl">
                    <a:srgbClr val="000000">
                      <a:alpha val="43137"/>
                    </a:srgbClr>
                  </a:outerShdw>
                </a:effectLst>
              </a:rPr>
              <a:t> </a:t>
            </a:r>
            <a:r>
              <a:rPr lang="en-US" altLang="zh-TW" sz="6600" b="1" dirty="0" err="1" smtClean="0">
                <a:solidFill>
                  <a:schemeClr val="bg1"/>
                </a:solidFill>
                <a:effectLst>
                  <a:outerShdw blurRad="38100" dist="38100" dir="2700000" algn="tl">
                    <a:srgbClr val="000000">
                      <a:alpha val="43137"/>
                    </a:srgbClr>
                  </a:outerShdw>
                </a:effectLst>
              </a:rPr>
              <a:t>ndarray</a:t>
            </a:r>
            <a:r>
              <a:rPr lang="zh-TW" altLang="en-US" sz="6600" b="1" dirty="0" smtClean="0">
                <a:solidFill>
                  <a:schemeClr val="bg1"/>
                </a:solidFill>
                <a:effectLst>
                  <a:outerShdw blurRad="38100" dist="38100" dir="2700000" algn="tl">
                    <a:srgbClr val="000000">
                      <a:alpha val="43137"/>
                    </a:srgbClr>
                  </a:outerShdw>
                </a:effectLst>
              </a:rPr>
              <a:t> </a:t>
            </a:r>
            <a:endParaRPr lang="en-US" altLang="zh-TW" sz="6600" b="1" dirty="0" smtClean="0">
              <a:solidFill>
                <a:schemeClr val="bg1"/>
              </a:solidFill>
              <a:effectLst>
                <a:outerShdw blurRad="38100" dist="38100" dir="2700000" algn="tl">
                  <a:srgbClr val="000000">
                    <a:alpha val="43137"/>
                  </a:srgbClr>
                </a:outerShdw>
              </a:effectLst>
            </a:endParaRPr>
          </a:p>
          <a:p>
            <a:r>
              <a:rPr lang="en-US" altLang="zh-TW" sz="3200" dirty="0" smtClean="0">
                <a:solidFill>
                  <a:schemeClr val="bg1"/>
                </a:solidFill>
              </a:rPr>
              <a:t>N-Dimensional Arrays</a:t>
            </a:r>
          </a:p>
          <a:p>
            <a:r>
              <a:rPr lang="zh-TW" altLang="en-US" sz="3200" dirty="0" smtClean="0">
                <a:solidFill>
                  <a:schemeClr val="bg1"/>
                </a:solidFill>
              </a:rPr>
              <a:t>建立</a:t>
            </a:r>
            <a:r>
              <a:rPr lang="en-US" altLang="zh-TW" sz="3200" dirty="0" err="1">
                <a:solidFill>
                  <a:schemeClr val="bg1"/>
                </a:solidFill>
              </a:rPr>
              <a:t>n</a:t>
            </a:r>
            <a:r>
              <a:rPr lang="en-US" altLang="zh-TW" sz="3200" dirty="0" err="1" smtClean="0">
                <a:solidFill>
                  <a:schemeClr val="bg1"/>
                </a:solidFill>
              </a:rPr>
              <a:t>darray</a:t>
            </a:r>
            <a:endParaRPr lang="zh-TW" altLang="en-US" sz="3200" dirty="0">
              <a:solidFill>
                <a:schemeClr val="bg1"/>
              </a:solidFill>
            </a:endParaRPr>
          </a:p>
        </p:txBody>
      </p:sp>
    </p:spTree>
    <p:extLst>
      <p:ext uri="{BB962C8B-B14F-4D97-AF65-F5344CB8AC3E}">
        <p14:creationId xmlns:p14="http://schemas.microsoft.com/office/powerpoint/2010/main" val="25574854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67331" y="101516"/>
            <a:ext cx="3638550" cy="458658"/>
          </a:xfrm>
        </p:spPr>
        <p:txBody>
          <a:bodyPr>
            <a:normAutofit fontScale="90000"/>
          </a:bodyPr>
          <a:lstStyle/>
          <a:p>
            <a:r>
              <a:rPr lang="zh-TW" altLang="en-US" dirty="0"/>
              <a:t>建立</a:t>
            </a:r>
            <a:r>
              <a:rPr lang="en-US" altLang="zh-TW" dirty="0"/>
              <a:t>array(</a:t>
            </a:r>
            <a:r>
              <a:rPr lang="zh-TW" altLang="en-US" dirty="0"/>
              <a:t>陣列</a:t>
            </a:r>
            <a:r>
              <a:rPr lang="en-US" altLang="zh-TW" dirty="0"/>
              <a:t>)</a:t>
            </a:r>
            <a:endParaRPr lang="zh-TW" altLang="en-US" dirty="0"/>
          </a:p>
        </p:txBody>
      </p:sp>
      <p:graphicFrame>
        <p:nvGraphicFramePr>
          <p:cNvPr id="4" name="內容版面配置區 3"/>
          <p:cNvGraphicFramePr>
            <a:graphicFrameLocks noGrp="1"/>
          </p:cNvGraphicFramePr>
          <p:nvPr>
            <p:ph idx="1"/>
            <p:extLst>
              <p:ext uri="{D42A27DB-BD31-4B8C-83A1-F6EECF244321}">
                <p14:modId xmlns:p14="http://schemas.microsoft.com/office/powerpoint/2010/main" val="1640615199"/>
              </p:ext>
            </p:extLst>
          </p:nvPr>
        </p:nvGraphicFramePr>
        <p:xfrm>
          <a:off x="230659" y="743338"/>
          <a:ext cx="8600303" cy="5039360"/>
        </p:xfrm>
        <a:graphic>
          <a:graphicData uri="http://schemas.openxmlformats.org/drawingml/2006/table">
            <a:tbl>
              <a:tblPr firstRow="1" bandRow="1">
                <a:tableStyleId>{5C22544A-7EE6-4342-B048-85BDC9FD1C3A}</a:tableStyleId>
              </a:tblPr>
              <a:tblGrid>
                <a:gridCol w="3130379">
                  <a:extLst>
                    <a:ext uri="{9D8B030D-6E8A-4147-A177-3AD203B41FA5}">
                      <a16:colId xmlns:a16="http://schemas.microsoft.com/office/drawing/2014/main" val="20000"/>
                    </a:ext>
                  </a:extLst>
                </a:gridCol>
                <a:gridCol w="5469924">
                  <a:extLst>
                    <a:ext uri="{9D8B030D-6E8A-4147-A177-3AD203B41FA5}">
                      <a16:colId xmlns:a16="http://schemas.microsoft.com/office/drawing/2014/main" val="20001"/>
                    </a:ext>
                  </a:extLst>
                </a:gridCol>
              </a:tblGrid>
              <a:tr h="370840">
                <a:tc>
                  <a:txBody>
                    <a:bodyPr/>
                    <a:lstStyle/>
                    <a:p>
                      <a:r>
                        <a:rPr lang="zh-TW" altLang="en-US" dirty="0" smtClean="0"/>
                        <a:t>方法</a:t>
                      </a:r>
                      <a:endParaRPr lang="zh-TW" altLang="en-US" dirty="0"/>
                    </a:p>
                  </a:txBody>
                  <a:tcPr/>
                </a:tc>
                <a:tc>
                  <a:txBody>
                    <a:bodyPr/>
                    <a:lstStyle/>
                    <a:p>
                      <a:r>
                        <a:rPr lang="zh-TW" altLang="en-US" dirty="0" smtClean="0"/>
                        <a:t>範例</a:t>
                      </a:r>
                      <a:endParaRPr lang="zh-TW" altLang="en-US" dirty="0"/>
                    </a:p>
                  </a:txBody>
                  <a:tcPr/>
                </a:tc>
                <a:extLst>
                  <a:ext uri="{0D108BD9-81ED-4DB2-BD59-A6C34878D82A}">
                    <a16:rowId xmlns:a16="http://schemas.microsoft.com/office/drawing/2014/main" val="10000"/>
                  </a:ext>
                </a:extLst>
              </a:tr>
              <a:tr h="370840">
                <a:tc>
                  <a:txBody>
                    <a:bodyPr/>
                    <a:lstStyle/>
                    <a:p>
                      <a:r>
                        <a:rPr lang="zh-TW" altLang="en-US" dirty="0" smtClean="0"/>
                        <a:t>使用</a:t>
                      </a:r>
                      <a:r>
                        <a:rPr lang="en-US" altLang="zh-TW" dirty="0" smtClean="0"/>
                        <a:t>Python</a:t>
                      </a:r>
                      <a:r>
                        <a:rPr lang="zh-TW" altLang="en-US" dirty="0" smtClean="0"/>
                        <a:t>內建的</a:t>
                      </a:r>
                      <a:r>
                        <a:rPr lang="en-US" altLang="zh-TW" dirty="0" smtClean="0"/>
                        <a:t>array()</a:t>
                      </a:r>
                      <a:endParaRPr lang="zh-TW" altLang="en-US" sz="1200" dirty="0"/>
                    </a:p>
                  </a:txBody>
                  <a:tcPr/>
                </a:tc>
                <a:tc>
                  <a:txBody>
                    <a:bodyPr/>
                    <a:lstStyle/>
                    <a:p>
                      <a:r>
                        <a:rPr lang="en-US" altLang="zh-TW" dirty="0" smtClean="0"/>
                        <a:t>x = </a:t>
                      </a:r>
                      <a:r>
                        <a:rPr lang="en-US" altLang="zh-TW" dirty="0" err="1" smtClean="0"/>
                        <a:t>np.</a:t>
                      </a:r>
                      <a:r>
                        <a:rPr lang="en-US" altLang="zh-TW" b="1" dirty="0" err="1" smtClean="0">
                          <a:solidFill>
                            <a:srgbClr val="FF0000"/>
                          </a:solidFill>
                          <a:effectLst>
                            <a:outerShdw blurRad="38100" dist="38100" dir="2700000" algn="tl">
                              <a:srgbClr val="000000">
                                <a:alpha val="43137"/>
                              </a:srgbClr>
                            </a:outerShdw>
                          </a:effectLst>
                        </a:rPr>
                        <a:t>array</a:t>
                      </a:r>
                      <a:r>
                        <a:rPr lang="en-US" altLang="zh-TW" dirty="0" smtClean="0"/>
                        <a:t>([[1,2.0],[0,0],(1+1j,3.)])</a:t>
                      </a:r>
                    </a:p>
                  </a:txBody>
                  <a:tcPr/>
                </a:tc>
                <a:extLst>
                  <a:ext uri="{0D108BD9-81ED-4DB2-BD59-A6C34878D82A}">
                    <a16:rowId xmlns:a16="http://schemas.microsoft.com/office/drawing/2014/main" val="10001"/>
                  </a:ext>
                </a:extLst>
              </a:tr>
              <a:tr h="370840">
                <a:tc>
                  <a:txBody>
                    <a:bodyPr/>
                    <a:lstStyle/>
                    <a:p>
                      <a:r>
                        <a:rPr lang="zh-TW" altLang="en-US" dirty="0" smtClean="0"/>
                        <a:t>使用</a:t>
                      </a:r>
                      <a:r>
                        <a:rPr lang="en-US" altLang="zh-CN" dirty="0" err="1" smtClean="0"/>
                        <a:t>numpy</a:t>
                      </a:r>
                      <a:r>
                        <a:rPr lang="zh-CN" altLang="en-US" dirty="0" smtClean="0"/>
                        <a:t>提供的</a:t>
                      </a:r>
                      <a:r>
                        <a:rPr lang="zh-CN" altLang="en-US" b="1" dirty="0" smtClean="0">
                          <a:solidFill>
                            <a:srgbClr val="FF0000"/>
                          </a:solidFill>
                          <a:effectLst>
                            <a:outerShdw blurRad="38100" dist="38100" dir="2700000" algn="tl">
                              <a:srgbClr val="000000">
                                <a:alpha val="43137"/>
                              </a:srgbClr>
                            </a:outerShdw>
                          </a:effectLst>
                        </a:rPr>
                        <a:t>創建函數</a:t>
                      </a:r>
                      <a:endParaRPr lang="en-US" altLang="zh-CN" b="1" dirty="0" smtClean="0">
                        <a:solidFill>
                          <a:srgbClr val="FF0000"/>
                        </a:solidFill>
                        <a:effectLst>
                          <a:outerShdw blurRad="38100" dist="38100" dir="2700000" algn="tl">
                            <a:srgbClr val="000000">
                              <a:alpha val="43137"/>
                            </a:srgbClr>
                          </a:outerShdw>
                        </a:effectLst>
                      </a:endParaRPr>
                    </a:p>
                    <a:p>
                      <a:r>
                        <a:rPr lang="zh-CN" altLang="en-US" dirty="0" smtClean="0"/>
                        <a:t>直接生成</a:t>
                      </a:r>
                      <a:endParaRPr lang="zh-TW" altLang="en-US" dirty="0"/>
                    </a:p>
                  </a:txBody>
                  <a:tcPr>
                    <a:solidFill>
                      <a:schemeClr val="accent4">
                        <a:lumMod val="20000"/>
                        <a:lumOff val="80000"/>
                      </a:schemeClr>
                    </a:solidFill>
                  </a:tcPr>
                </a:tc>
                <a:tc>
                  <a:txBody>
                    <a:bodyPr/>
                    <a:lstStyle/>
                    <a:p>
                      <a:r>
                        <a:rPr lang="en-US" altLang="zh-TW" dirty="0" err="1" smtClean="0"/>
                        <a:t>np.</a:t>
                      </a:r>
                      <a:r>
                        <a:rPr lang="en-US" altLang="zh-TW" b="1" dirty="0" err="1" smtClean="0">
                          <a:solidFill>
                            <a:srgbClr val="FF0000"/>
                          </a:solidFill>
                          <a:effectLst>
                            <a:outerShdw blurRad="38100" dist="38100" dir="2700000" algn="tl">
                              <a:srgbClr val="000000">
                                <a:alpha val="43137"/>
                              </a:srgbClr>
                            </a:outerShdw>
                          </a:effectLst>
                        </a:rPr>
                        <a:t>zeros</a:t>
                      </a:r>
                      <a:r>
                        <a:rPr lang="en-US" altLang="zh-TW" dirty="0" smtClean="0"/>
                        <a:t>((2, 3))</a:t>
                      </a:r>
                    </a:p>
                    <a:p>
                      <a:r>
                        <a:rPr lang="en-US" altLang="zh-TW" dirty="0" err="1" smtClean="0"/>
                        <a:t>np.</a:t>
                      </a:r>
                      <a:r>
                        <a:rPr lang="en-US" altLang="zh-TW" b="1" dirty="0" err="1" smtClean="0">
                          <a:solidFill>
                            <a:srgbClr val="FF0000"/>
                          </a:solidFill>
                          <a:effectLst>
                            <a:outerShdw blurRad="38100" dist="38100" dir="2700000" algn="tl">
                              <a:srgbClr val="000000">
                                <a:alpha val="43137"/>
                              </a:srgbClr>
                            </a:outerShdw>
                          </a:effectLst>
                        </a:rPr>
                        <a:t>a</a:t>
                      </a:r>
                      <a:r>
                        <a:rPr lang="en-US" altLang="zh-TW" b="1" dirty="0" err="1" smtClean="0">
                          <a:solidFill>
                            <a:srgbClr val="00B050"/>
                          </a:solidFill>
                          <a:effectLst>
                            <a:outerShdw blurRad="38100" dist="38100" dir="2700000" algn="tl">
                              <a:srgbClr val="000000">
                                <a:alpha val="43137"/>
                              </a:srgbClr>
                            </a:outerShdw>
                          </a:effectLst>
                        </a:rPr>
                        <a:t>range</a:t>
                      </a:r>
                      <a:r>
                        <a:rPr lang="en-US" altLang="zh-TW" dirty="0" smtClean="0"/>
                        <a:t>(2, 3, 0.1) # start, end, step</a:t>
                      </a:r>
                    </a:p>
                    <a:p>
                      <a:r>
                        <a:rPr lang="en-US" altLang="zh-TW" dirty="0" err="1" smtClean="0"/>
                        <a:t>np.</a:t>
                      </a:r>
                      <a:r>
                        <a:rPr lang="en-US" altLang="zh-TW" b="1" dirty="0" err="1" smtClean="0">
                          <a:solidFill>
                            <a:srgbClr val="FF0000"/>
                          </a:solidFill>
                          <a:effectLst>
                            <a:outerShdw blurRad="38100" dist="38100" dir="2700000" algn="tl">
                              <a:srgbClr val="000000">
                                <a:alpha val="43137"/>
                              </a:srgbClr>
                            </a:outerShdw>
                          </a:effectLst>
                        </a:rPr>
                        <a:t>linspace</a:t>
                      </a:r>
                      <a:r>
                        <a:rPr lang="en-US" altLang="zh-TW" dirty="0" smtClean="0"/>
                        <a:t>(1., 4., 6) # start, end, </a:t>
                      </a:r>
                      <a:r>
                        <a:rPr lang="en-US" altLang="zh-TW" dirty="0" err="1" smtClean="0"/>
                        <a:t>num</a:t>
                      </a:r>
                      <a:endParaRPr lang="en-US" altLang="zh-TW" dirty="0" smtClean="0"/>
                    </a:p>
                    <a:p>
                      <a:r>
                        <a:rPr lang="en-US" altLang="zh-TW" dirty="0" err="1" smtClean="0"/>
                        <a:t>np.</a:t>
                      </a:r>
                      <a:r>
                        <a:rPr lang="en-US" altLang="zh-TW" b="1" dirty="0" err="1" smtClean="0">
                          <a:solidFill>
                            <a:srgbClr val="FF0000"/>
                          </a:solidFill>
                          <a:effectLst>
                            <a:outerShdw blurRad="38100" dist="38100" dir="2700000" algn="tl">
                              <a:srgbClr val="000000">
                                <a:alpha val="43137"/>
                              </a:srgbClr>
                            </a:outerShdw>
                          </a:effectLst>
                        </a:rPr>
                        <a:t>indices</a:t>
                      </a:r>
                      <a:r>
                        <a:rPr lang="en-US" altLang="zh-TW" dirty="0" smtClean="0"/>
                        <a:t>((3, 3))</a:t>
                      </a:r>
                      <a:endParaRPr lang="zh-TW" altLang="en-US" dirty="0"/>
                    </a:p>
                  </a:txBody>
                  <a:tcPr>
                    <a:solidFill>
                      <a:schemeClr val="accent4">
                        <a:lumMod val="20000"/>
                        <a:lumOff val="80000"/>
                      </a:schemeClr>
                    </a:solidFill>
                  </a:tcPr>
                </a:tc>
                <a:extLst>
                  <a:ext uri="{0D108BD9-81ED-4DB2-BD59-A6C34878D82A}">
                    <a16:rowId xmlns:a16="http://schemas.microsoft.com/office/drawing/2014/main" val="10002"/>
                  </a:ext>
                </a:extLst>
              </a:tr>
              <a:tr h="370840">
                <a:tc>
                  <a:txBody>
                    <a:bodyPr/>
                    <a:lstStyle/>
                    <a:p>
                      <a:r>
                        <a:rPr lang="zh-TW" altLang="en-US" dirty="0" smtClean="0"/>
                        <a:t>使用</a:t>
                      </a:r>
                      <a:r>
                        <a:rPr lang="en-US" altLang="zh-TW" dirty="0" err="1" smtClean="0"/>
                        <a:t>genfromtxt</a:t>
                      </a:r>
                      <a:r>
                        <a:rPr lang="en-US" altLang="zh-TW" dirty="0" smtClean="0"/>
                        <a:t>()</a:t>
                      </a:r>
                      <a:r>
                        <a:rPr lang="zh-TW" altLang="en-US" dirty="0" smtClean="0"/>
                        <a:t>方法生成</a:t>
                      </a:r>
                      <a:endParaRPr lang="zh-TW" altLang="en-US" dirty="0"/>
                    </a:p>
                  </a:txBody>
                  <a:tcPr/>
                </a:tc>
                <a:tc>
                  <a:txBody>
                    <a:bodyPr/>
                    <a:lstStyle/>
                    <a:p>
                      <a:r>
                        <a:rPr lang="en-US" altLang="zh-TW" dirty="0" err="1" smtClean="0"/>
                        <a:t>ndtype</a:t>
                      </a:r>
                      <a:r>
                        <a:rPr lang="en-US" altLang="zh-TW" dirty="0" smtClean="0"/>
                        <a:t>=[('a',</a:t>
                      </a:r>
                      <a:r>
                        <a:rPr lang="en-US" altLang="zh-TW" dirty="0" err="1" smtClean="0"/>
                        <a:t>int</a:t>
                      </a:r>
                      <a:r>
                        <a:rPr lang="en-US" altLang="zh-TW" dirty="0" smtClean="0"/>
                        <a:t>), ('b', float), ('c', </a:t>
                      </a:r>
                      <a:r>
                        <a:rPr lang="en-US" altLang="zh-TW" dirty="0" err="1" smtClean="0"/>
                        <a:t>int</a:t>
                      </a:r>
                      <a:r>
                        <a:rPr lang="en-US" altLang="zh-TW" dirty="0" smtClean="0"/>
                        <a:t>)]</a:t>
                      </a:r>
                    </a:p>
                    <a:p>
                      <a:r>
                        <a:rPr lang="en-US" altLang="zh-TW" dirty="0" smtClean="0"/>
                        <a:t>names = ["A", "B", "C"]</a:t>
                      </a:r>
                    </a:p>
                    <a:p>
                      <a:r>
                        <a:rPr lang="en-US" altLang="zh-TW" dirty="0" err="1" smtClean="0"/>
                        <a:t>np</a:t>
                      </a:r>
                      <a:r>
                        <a:rPr lang="en-US" altLang="zh-TW" b="1" dirty="0" err="1" smtClean="0">
                          <a:solidFill>
                            <a:srgbClr val="FF0000"/>
                          </a:solidFill>
                          <a:effectLst>
                            <a:outerShdw blurRad="38100" dist="38100" dir="2700000" algn="tl">
                              <a:srgbClr val="000000">
                                <a:alpha val="43137"/>
                              </a:srgbClr>
                            </a:outerShdw>
                          </a:effectLst>
                        </a:rPr>
                        <a:t>.genfromtxt</a:t>
                      </a:r>
                      <a:r>
                        <a:rPr lang="en-US" altLang="zh-TW" dirty="0" smtClean="0"/>
                        <a:t>("file_name.txt", </a:t>
                      </a:r>
                    </a:p>
                    <a:p>
                      <a:r>
                        <a:rPr lang="en-US" altLang="zh-TW" dirty="0" smtClean="0"/>
                        <a:t>  delimiter=",",</a:t>
                      </a:r>
                    </a:p>
                    <a:p>
                      <a:r>
                        <a:rPr lang="en-US" altLang="zh-TW" dirty="0" smtClean="0"/>
                        <a:t>  names=names,</a:t>
                      </a:r>
                    </a:p>
                    <a:p>
                      <a:r>
                        <a:rPr lang="en-US" altLang="zh-TW" dirty="0" smtClean="0"/>
                        <a:t>  </a:t>
                      </a:r>
                      <a:r>
                        <a:rPr lang="en-US" altLang="zh-TW" dirty="0" err="1" smtClean="0"/>
                        <a:t>dtype</a:t>
                      </a:r>
                      <a:r>
                        <a:rPr lang="en-US" altLang="zh-TW" dirty="0" smtClean="0"/>
                        <a:t>=</a:t>
                      </a:r>
                      <a:r>
                        <a:rPr lang="en-US" altLang="zh-TW" dirty="0" err="1" smtClean="0"/>
                        <a:t>ndtype</a:t>
                      </a:r>
                      <a:r>
                        <a:rPr lang="en-US" altLang="zh-TW" dirty="0" smtClean="0"/>
                        <a:t>, </a:t>
                      </a:r>
                    </a:p>
                    <a:p>
                      <a:r>
                        <a:rPr lang="en-US" altLang="zh-TW" dirty="0" smtClean="0"/>
                        <a:t>  </a:t>
                      </a:r>
                      <a:r>
                        <a:rPr lang="en-US" altLang="zh-TW" dirty="0" err="1" smtClean="0"/>
                        <a:t>autostrip</a:t>
                      </a:r>
                      <a:r>
                        <a:rPr lang="en-US" altLang="zh-TW" dirty="0" smtClean="0"/>
                        <a:t>=True,</a:t>
                      </a:r>
                    </a:p>
                    <a:p>
                      <a:r>
                        <a:rPr lang="en-US" altLang="zh-TW" dirty="0" smtClean="0"/>
                        <a:t>  comments="#",</a:t>
                      </a:r>
                    </a:p>
                    <a:p>
                      <a:r>
                        <a:rPr lang="en-US" altLang="zh-TW" dirty="0" smtClean="0"/>
                        <a:t>  </a:t>
                      </a:r>
                      <a:r>
                        <a:rPr lang="en-US" altLang="zh-TW" dirty="0" err="1" smtClean="0"/>
                        <a:t>skip_header</a:t>
                      </a:r>
                      <a:r>
                        <a:rPr lang="en-US" altLang="zh-TW" dirty="0" smtClean="0"/>
                        <a:t>=3, </a:t>
                      </a:r>
                    </a:p>
                    <a:p>
                      <a:r>
                        <a:rPr lang="en-US" altLang="zh-TW" dirty="0" smtClean="0"/>
                        <a:t>  </a:t>
                      </a:r>
                      <a:r>
                        <a:rPr lang="en-US" altLang="zh-TW" dirty="0" err="1" smtClean="0"/>
                        <a:t>skip_footer</a:t>
                      </a:r>
                      <a:r>
                        <a:rPr lang="en-US" altLang="zh-TW" dirty="0" smtClean="0"/>
                        <a:t>=5,</a:t>
                      </a:r>
                    </a:p>
                    <a:p>
                      <a:r>
                        <a:rPr lang="en-US" altLang="zh-TW" dirty="0" smtClean="0"/>
                        <a:t>  </a:t>
                      </a:r>
                      <a:r>
                        <a:rPr lang="en-US" altLang="zh-TW" dirty="0" err="1" smtClean="0"/>
                        <a:t>usecols</a:t>
                      </a:r>
                      <a:r>
                        <a:rPr lang="en-US" altLang="zh-TW" dirty="0" smtClean="0"/>
                        <a:t>=(0, -1))</a:t>
                      </a:r>
                      <a:endParaRPr lang="zh-TW" altLang="en-US" dirty="0"/>
                    </a:p>
                  </a:txBody>
                  <a:tcPr/>
                </a:tc>
                <a:extLst>
                  <a:ext uri="{0D108BD9-81ED-4DB2-BD59-A6C34878D82A}">
                    <a16:rowId xmlns:a16="http://schemas.microsoft.com/office/drawing/2014/main" val="10003"/>
                  </a:ext>
                </a:extLst>
              </a:tr>
            </a:tbl>
          </a:graphicData>
        </a:graphic>
      </p:graphicFrame>
      <p:sp>
        <p:nvSpPr>
          <p:cNvPr id="5" name="矩形 4"/>
          <p:cNvSpPr/>
          <p:nvPr/>
        </p:nvSpPr>
        <p:spPr>
          <a:xfrm>
            <a:off x="353732" y="5782698"/>
            <a:ext cx="7187514" cy="369332"/>
          </a:xfrm>
          <a:prstGeom prst="rect">
            <a:avLst/>
          </a:prstGeom>
        </p:spPr>
        <p:txBody>
          <a:bodyPr wrap="square">
            <a:spAutoFit/>
          </a:bodyPr>
          <a:lstStyle/>
          <a:p>
            <a:r>
              <a:rPr lang="en-US" altLang="zh-TW" dirty="0"/>
              <a:t>https://danzhuibing.github.io/py_numpy_ndarray.html</a:t>
            </a:r>
            <a:endParaRPr lang="zh-TW" altLang="en-US" dirty="0"/>
          </a:p>
        </p:txBody>
      </p:sp>
      <p:pic>
        <p:nvPicPr>
          <p:cNvPr id="6" name="圖片 5">
            <a:extLst>
              <a:ext uri="{FF2B5EF4-FFF2-40B4-BE49-F238E27FC236}">
                <a16:creationId xmlns:a16="http://schemas.microsoft.com/office/drawing/2014/main" id="{016291E8-051C-4EDF-A068-4C8F8B0B05DB}"/>
              </a:ext>
            </a:extLst>
          </p:cNvPr>
          <p:cNvPicPr>
            <a:picLocks noChangeAspect="1"/>
          </p:cNvPicPr>
          <p:nvPr/>
        </p:nvPicPr>
        <p:blipFill>
          <a:blip r:embed="rId2"/>
          <a:stretch>
            <a:fillRect/>
          </a:stretch>
        </p:blipFill>
        <p:spPr>
          <a:xfrm>
            <a:off x="-88776" y="6207487"/>
            <a:ext cx="9232776" cy="675546"/>
          </a:xfrm>
          <a:prstGeom prst="rect">
            <a:avLst/>
          </a:prstGeom>
        </p:spPr>
      </p:pic>
    </p:spTree>
    <p:extLst>
      <p:ext uri="{BB962C8B-B14F-4D97-AF65-F5344CB8AC3E}">
        <p14:creationId xmlns:p14="http://schemas.microsoft.com/office/powerpoint/2010/main" val="22244263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628650" y="365127"/>
            <a:ext cx="6455891" cy="854074"/>
          </a:xfrm>
        </p:spPr>
        <p:txBody>
          <a:bodyPr/>
          <a:lstStyle/>
          <a:p>
            <a:r>
              <a:rPr lang="zh-TW" altLang="en-US" b="1" dirty="0" smtClean="0">
                <a:effectLst>
                  <a:outerShdw blurRad="38100" dist="38100" dir="2700000" algn="tl">
                    <a:srgbClr val="000000">
                      <a:alpha val="43137"/>
                    </a:srgbClr>
                  </a:outerShdw>
                </a:effectLst>
              </a:rPr>
              <a:t>各種大量資料的分析問題</a:t>
            </a:r>
            <a:endParaRPr lang="zh-TW" altLang="en-US" b="1" dirty="0">
              <a:effectLst>
                <a:outerShdw blurRad="38100" dist="38100" dir="2700000" algn="tl">
                  <a:srgbClr val="000000">
                    <a:alpha val="43137"/>
                  </a:srgbClr>
                </a:outerShdw>
              </a:effectLst>
            </a:endParaRPr>
          </a:p>
        </p:txBody>
      </p:sp>
      <p:sp>
        <p:nvSpPr>
          <p:cNvPr id="4" name="矩形 3"/>
          <p:cNvSpPr/>
          <p:nvPr/>
        </p:nvSpPr>
        <p:spPr>
          <a:xfrm>
            <a:off x="761999" y="1643091"/>
            <a:ext cx="7698259" cy="3970318"/>
          </a:xfrm>
          <a:prstGeom prst="rect">
            <a:avLst/>
          </a:prstGeom>
        </p:spPr>
        <p:txBody>
          <a:bodyPr wrap="square">
            <a:spAutoFit/>
          </a:bodyPr>
          <a:lstStyle/>
          <a:p>
            <a:r>
              <a:rPr lang="zh-TW" altLang="en-US" dirty="0" smtClean="0"/>
              <a:t>手寫識別程式怎麼做？ </a:t>
            </a:r>
          </a:p>
          <a:p>
            <a:endParaRPr lang="zh-TW" altLang="en-US" dirty="0" smtClean="0"/>
          </a:p>
          <a:p>
            <a:r>
              <a:rPr lang="zh-TW" altLang="en-US" dirty="0" smtClean="0"/>
              <a:t>如何實現人臉識別系統？ </a:t>
            </a:r>
          </a:p>
          <a:p>
            <a:endParaRPr lang="zh-TW" altLang="en-US" dirty="0" smtClean="0"/>
          </a:p>
          <a:p>
            <a:r>
              <a:rPr lang="zh-TW" altLang="en-US" dirty="0" smtClean="0"/>
              <a:t>如何過濾垃圾郵件？ </a:t>
            </a:r>
          </a:p>
          <a:p>
            <a:endParaRPr lang="zh-TW" altLang="en-US" dirty="0" smtClean="0"/>
          </a:p>
          <a:p>
            <a:r>
              <a:rPr lang="zh-TW" altLang="en-US" dirty="0" smtClean="0"/>
              <a:t>電子商務網站上猜你喜歡的商品是什麼原理？如何實現？ </a:t>
            </a:r>
          </a:p>
          <a:p>
            <a:endParaRPr lang="zh-TW" altLang="en-US" dirty="0" smtClean="0"/>
          </a:p>
          <a:p>
            <a:r>
              <a:rPr lang="zh-TW" altLang="en-US" dirty="0" smtClean="0"/>
              <a:t>電影網站如何去推薦符合用戶喜好的電影？ </a:t>
            </a:r>
          </a:p>
          <a:p>
            <a:endParaRPr lang="zh-TW" altLang="en-US" dirty="0" smtClean="0"/>
          </a:p>
          <a:p>
            <a:r>
              <a:rPr lang="zh-TW" altLang="en-US" dirty="0" smtClean="0"/>
              <a:t>如何利用機器學習對消費者的特性進行細分，從而更好地服務各細分市場的消費者？ </a:t>
            </a:r>
          </a:p>
          <a:p>
            <a:endParaRPr lang="zh-TW" altLang="en-US" dirty="0" smtClean="0"/>
          </a:p>
          <a:p>
            <a:r>
              <a:rPr lang="zh-TW" altLang="en-US" dirty="0" smtClean="0"/>
              <a:t>銀行如何去檢測用戶的信用卡可能被盜了？ </a:t>
            </a:r>
            <a:endParaRPr lang="zh-TW" altLang="en-US" dirty="0"/>
          </a:p>
        </p:txBody>
      </p:sp>
      <p:pic>
        <p:nvPicPr>
          <p:cNvPr id="5" name="圖片 4">
            <a:extLst>
              <a:ext uri="{FF2B5EF4-FFF2-40B4-BE49-F238E27FC236}">
                <a16:creationId xmlns:a16="http://schemas.microsoft.com/office/drawing/2014/main" id="{016291E8-051C-4EDF-A068-4C8F8B0B05DB}"/>
              </a:ext>
            </a:extLst>
          </p:cNvPr>
          <p:cNvPicPr>
            <a:picLocks noChangeAspect="1"/>
          </p:cNvPicPr>
          <p:nvPr/>
        </p:nvPicPr>
        <p:blipFill>
          <a:blip r:embed="rId2"/>
          <a:stretch>
            <a:fillRect/>
          </a:stretch>
        </p:blipFill>
        <p:spPr>
          <a:xfrm>
            <a:off x="-88776" y="6207487"/>
            <a:ext cx="9232776" cy="675546"/>
          </a:xfrm>
          <a:prstGeom prst="rect">
            <a:avLst/>
          </a:prstGeom>
        </p:spPr>
      </p:pic>
    </p:spTree>
    <p:extLst>
      <p:ext uri="{BB962C8B-B14F-4D97-AF65-F5344CB8AC3E}">
        <p14:creationId xmlns:p14="http://schemas.microsoft.com/office/powerpoint/2010/main" val="26300948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224995" y="290558"/>
            <a:ext cx="7246723" cy="716175"/>
          </a:xfrm>
        </p:spPr>
        <p:txBody>
          <a:bodyPr>
            <a:normAutofit/>
          </a:bodyPr>
          <a:lstStyle/>
          <a:p>
            <a:r>
              <a:rPr lang="zh-TW" altLang="en-US" dirty="0" smtClean="0"/>
              <a:t>使用</a:t>
            </a:r>
            <a:r>
              <a:rPr lang="en-US" altLang="zh-TW" dirty="0" err="1" smtClean="0"/>
              <a:t>numpy.linspace</a:t>
            </a:r>
            <a:r>
              <a:rPr lang="zh-TW" altLang="en-US" dirty="0" smtClean="0"/>
              <a:t>產生陣列</a:t>
            </a:r>
            <a:endParaRPr lang="zh-TW" altLang="en-US" dirty="0"/>
          </a:p>
        </p:txBody>
      </p:sp>
      <p:sp>
        <p:nvSpPr>
          <p:cNvPr id="4" name="矩形 3"/>
          <p:cNvSpPr/>
          <p:nvPr/>
        </p:nvSpPr>
        <p:spPr>
          <a:xfrm>
            <a:off x="829467" y="798406"/>
            <a:ext cx="7558217" cy="369332"/>
          </a:xfrm>
          <a:prstGeom prst="rect">
            <a:avLst/>
          </a:prstGeom>
        </p:spPr>
        <p:txBody>
          <a:bodyPr wrap="square">
            <a:spAutoFit/>
          </a:bodyPr>
          <a:lstStyle/>
          <a:p>
            <a:r>
              <a:rPr lang="en-US" altLang="zh-TW" dirty="0"/>
              <a:t>https://docs.scipy.org/doc/numpy/reference/generated/numpy.linspace.html</a:t>
            </a:r>
            <a:endParaRPr lang="zh-TW" altLang="en-US" dirty="0"/>
          </a:p>
        </p:txBody>
      </p:sp>
      <p:pic>
        <p:nvPicPr>
          <p:cNvPr id="7" name="內容版面配置區 6"/>
          <p:cNvPicPr>
            <a:picLocks noGrp="1" noChangeAspect="1"/>
          </p:cNvPicPr>
          <p:nvPr>
            <p:ph idx="1"/>
          </p:nvPr>
        </p:nvPicPr>
        <p:blipFill>
          <a:blip r:embed="rId2"/>
          <a:stretch>
            <a:fillRect/>
          </a:stretch>
        </p:blipFill>
        <p:spPr>
          <a:xfrm>
            <a:off x="608054" y="1167738"/>
            <a:ext cx="6480604" cy="5179023"/>
          </a:xfrm>
          <a:prstGeom prst="rect">
            <a:avLst/>
          </a:prstGeom>
        </p:spPr>
      </p:pic>
      <p:sp>
        <p:nvSpPr>
          <p:cNvPr id="8" name="矩形 7"/>
          <p:cNvSpPr/>
          <p:nvPr/>
        </p:nvSpPr>
        <p:spPr>
          <a:xfrm>
            <a:off x="3270422" y="3055890"/>
            <a:ext cx="5251621" cy="1754326"/>
          </a:xfrm>
          <a:prstGeom prst="rect">
            <a:avLst/>
          </a:prstGeom>
          <a:solidFill>
            <a:schemeClr val="accent4">
              <a:lumMod val="20000"/>
              <a:lumOff val="80000"/>
            </a:schemeClr>
          </a:solidFill>
        </p:spPr>
        <p:txBody>
          <a:bodyPr wrap="square">
            <a:spAutoFit/>
          </a:bodyPr>
          <a:lstStyle/>
          <a:p>
            <a:r>
              <a:rPr lang="en-US" altLang="zh-TW" dirty="0"/>
              <a:t>&gt;&gt;&gt; </a:t>
            </a:r>
            <a:r>
              <a:rPr lang="en-US" altLang="zh-TW" dirty="0" err="1"/>
              <a:t>np.linspace</a:t>
            </a:r>
            <a:r>
              <a:rPr lang="en-US" altLang="zh-TW" dirty="0"/>
              <a:t>(2.0, 3.0, </a:t>
            </a:r>
            <a:r>
              <a:rPr lang="en-US" altLang="zh-TW" dirty="0" err="1"/>
              <a:t>num</a:t>
            </a:r>
            <a:r>
              <a:rPr lang="en-US" altLang="zh-TW" dirty="0"/>
              <a:t>=5)</a:t>
            </a:r>
          </a:p>
          <a:p>
            <a:r>
              <a:rPr lang="en-US" altLang="zh-TW" dirty="0"/>
              <a:t>array([ 2.  ,  2.25,  2.5 ,  2.75,  3.  ])</a:t>
            </a:r>
          </a:p>
          <a:p>
            <a:r>
              <a:rPr lang="en-US" altLang="zh-TW" dirty="0"/>
              <a:t>&gt;&gt;&gt; </a:t>
            </a:r>
            <a:r>
              <a:rPr lang="en-US" altLang="zh-TW" dirty="0" err="1"/>
              <a:t>np.linspace</a:t>
            </a:r>
            <a:r>
              <a:rPr lang="en-US" altLang="zh-TW" dirty="0"/>
              <a:t>(2.0, 3.0, </a:t>
            </a:r>
            <a:r>
              <a:rPr lang="en-US" altLang="zh-TW" dirty="0" err="1"/>
              <a:t>num</a:t>
            </a:r>
            <a:r>
              <a:rPr lang="en-US" altLang="zh-TW" dirty="0"/>
              <a:t>=5, </a:t>
            </a:r>
            <a:r>
              <a:rPr lang="en-US" altLang="zh-TW" b="1" dirty="0">
                <a:solidFill>
                  <a:srgbClr val="FF0000"/>
                </a:solidFill>
                <a:effectLst>
                  <a:outerShdw blurRad="38100" dist="38100" dir="2700000" algn="tl">
                    <a:srgbClr val="000000">
                      <a:alpha val="43137"/>
                    </a:srgbClr>
                  </a:outerShdw>
                </a:effectLst>
              </a:rPr>
              <a:t>endpoint=False</a:t>
            </a:r>
            <a:r>
              <a:rPr lang="en-US" altLang="zh-TW" dirty="0"/>
              <a:t>)</a:t>
            </a:r>
          </a:p>
          <a:p>
            <a:r>
              <a:rPr lang="en-US" altLang="zh-TW" dirty="0"/>
              <a:t>array([ 2. ,  2.2,  2.4,  2.6,  2.8])</a:t>
            </a:r>
          </a:p>
          <a:p>
            <a:r>
              <a:rPr lang="en-US" altLang="zh-TW" dirty="0"/>
              <a:t>&gt;&gt;&gt; </a:t>
            </a:r>
            <a:r>
              <a:rPr lang="en-US" altLang="zh-TW" dirty="0" err="1"/>
              <a:t>np.linspace</a:t>
            </a:r>
            <a:r>
              <a:rPr lang="en-US" altLang="zh-TW" dirty="0"/>
              <a:t>(2.0, 3.0, </a:t>
            </a:r>
            <a:r>
              <a:rPr lang="en-US" altLang="zh-TW" dirty="0" err="1"/>
              <a:t>num</a:t>
            </a:r>
            <a:r>
              <a:rPr lang="en-US" altLang="zh-TW" dirty="0"/>
              <a:t>=5, </a:t>
            </a:r>
            <a:r>
              <a:rPr lang="en-US" altLang="zh-TW" b="1" dirty="0" err="1">
                <a:solidFill>
                  <a:srgbClr val="FF0000"/>
                </a:solidFill>
                <a:effectLst>
                  <a:outerShdw blurRad="38100" dist="38100" dir="2700000" algn="tl">
                    <a:srgbClr val="000000">
                      <a:alpha val="43137"/>
                    </a:srgbClr>
                  </a:outerShdw>
                </a:effectLst>
              </a:rPr>
              <a:t>retstep</a:t>
            </a:r>
            <a:r>
              <a:rPr lang="en-US" altLang="zh-TW" b="1" dirty="0">
                <a:solidFill>
                  <a:srgbClr val="FF0000"/>
                </a:solidFill>
                <a:effectLst>
                  <a:outerShdw blurRad="38100" dist="38100" dir="2700000" algn="tl">
                    <a:srgbClr val="000000">
                      <a:alpha val="43137"/>
                    </a:srgbClr>
                  </a:outerShdw>
                </a:effectLst>
              </a:rPr>
              <a:t>=True</a:t>
            </a:r>
            <a:r>
              <a:rPr lang="en-US" altLang="zh-TW" dirty="0"/>
              <a:t>)</a:t>
            </a:r>
          </a:p>
          <a:p>
            <a:r>
              <a:rPr lang="en-US" altLang="zh-TW" dirty="0"/>
              <a:t>(array([ 2.  ,  2.25,  2.5 ,  2.75,  3.  ]), 0.25)</a:t>
            </a:r>
            <a:endParaRPr lang="zh-TW" altLang="en-US" dirty="0"/>
          </a:p>
        </p:txBody>
      </p:sp>
      <p:pic>
        <p:nvPicPr>
          <p:cNvPr id="6" name="圖片 5">
            <a:extLst>
              <a:ext uri="{FF2B5EF4-FFF2-40B4-BE49-F238E27FC236}">
                <a16:creationId xmlns:a16="http://schemas.microsoft.com/office/drawing/2014/main" id="{016291E8-051C-4EDF-A068-4C8F8B0B05DB}"/>
              </a:ext>
            </a:extLst>
          </p:cNvPr>
          <p:cNvPicPr>
            <a:picLocks noChangeAspect="1"/>
          </p:cNvPicPr>
          <p:nvPr/>
        </p:nvPicPr>
        <p:blipFill>
          <a:blip r:embed="rId3"/>
          <a:stretch>
            <a:fillRect/>
          </a:stretch>
        </p:blipFill>
        <p:spPr>
          <a:xfrm>
            <a:off x="-88776" y="6207487"/>
            <a:ext cx="9232776" cy="675546"/>
          </a:xfrm>
          <a:prstGeom prst="rect">
            <a:avLst/>
          </a:prstGeom>
        </p:spPr>
      </p:pic>
    </p:spTree>
    <p:extLst>
      <p:ext uri="{BB962C8B-B14F-4D97-AF65-F5344CB8AC3E}">
        <p14:creationId xmlns:p14="http://schemas.microsoft.com/office/powerpoint/2010/main" val="20729008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628650" y="365126"/>
            <a:ext cx="7886700" cy="1002355"/>
          </a:xfrm>
        </p:spPr>
        <p:txBody>
          <a:bodyPr/>
          <a:lstStyle/>
          <a:p>
            <a:r>
              <a:rPr lang="en-US" altLang="zh-TW" dirty="0" smtClean="0"/>
              <a:t>create </a:t>
            </a:r>
            <a:r>
              <a:rPr lang="en-US" altLang="zh-TW" dirty="0"/>
              <a:t>identity matrix</a:t>
            </a:r>
            <a:endParaRPr lang="zh-TW" altLang="en-US" dirty="0"/>
          </a:p>
        </p:txBody>
      </p:sp>
      <p:sp>
        <p:nvSpPr>
          <p:cNvPr id="4" name="矩形 3"/>
          <p:cNvSpPr/>
          <p:nvPr/>
        </p:nvSpPr>
        <p:spPr>
          <a:xfrm>
            <a:off x="2038865" y="1690689"/>
            <a:ext cx="4572000" cy="2123658"/>
          </a:xfrm>
          <a:prstGeom prst="rect">
            <a:avLst/>
          </a:prstGeom>
        </p:spPr>
        <p:txBody>
          <a:bodyPr>
            <a:spAutoFit/>
          </a:bodyPr>
          <a:lstStyle/>
          <a:p>
            <a:r>
              <a:rPr lang="en-US" altLang="zh-TW" sz="4400" dirty="0"/>
              <a:t>array([[ 1.,  0.,  0.],</a:t>
            </a:r>
          </a:p>
          <a:p>
            <a:r>
              <a:rPr lang="en-US" altLang="zh-TW" sz="4400" dirty="0"/>
              <a:t>      </a:t>
            </a:r>
            <a:r>
              <a:rPr lang="en-US" altLang="zh-TW" sz="4400" dirty="0" smtClean="0"/>
              <a:t>      </a:t>
            </a:r>
            <a:r>
              <a:rPr lang="en-US" altLang="zh-TW" sz="4400" dirty="0"/>
              <a:t>[ 0.,  1.,  0.],</a:t>
            </a:r>
          </a:p>
          <a:p>
            <a:r>
              <a:rPr lang="en-US" altLang="zh-TW" sz="4400" dirty="0"/>
              <a:t>       </a:t>
            </a:r>
            <a:r>
              <a:rPr lang="en-US" altLang="zh-TW" sz="4400" dirty="0" smtClean="0"/>
              <a:t>     [ </a:t>
            </a:r>
            <a:r>
              <a:rPr lang="en-US" altLang="zh-TW" sz="4400" dirty="0"/>
              <a:t>0.,  0.,  1.]])</a:t>
            </a:r>
            <a:endParaRPr lang="zh-TW" altLang="en-US" sz="4400" dirty="0"/>
          </a:p>
        </p:txBody>
      </p:sp>
      <p:pic>
        <p:nvPicPr>
          <p:cNvPr id="5" name="圖片 4">
            <a:extLst>
              <a:ext uri="{FF2B5EF4-FFF2-40B4-BE49-F238E27FC236}">
                <a16:creationId xmlns:a16="http://schemas.microsoft.com/office/drawing/2014/main" id="{016291E8-051C-4EDF-A068-4C8F8B0B05DB}"/>
              </a:ext>
            </a:extLst>
          </p:cNvPr>
          <p:cNvPicPr>
            <a:picLocks noChangeAspect="1"/>
          </p:cNvPicPr>
          <p:nvPr/>
        </p:nvPicPr>
        <p:blipFill>
          <a:blip r:embed="rId2"/>
          <a:stretch>
            <a:fillRect/>
          </a:stretch>
        </p:blipFill>
        <p:spPr>
          <a:xfrm>
            <a:off x="-88776" y="6207487"/>
            <a:ext cx="9232776" cy="675546"/>
          </a:xfrm>
          <a:prstGeom prst="rect">
            <a:avLst/>
          </a:prstGeom>
        </p:spPr>
      </p:pic>
    </p:spTree>
    <p:extLst>
      <p:ext uri="{BB962C8B-B14F-4D97-AF65-F5344CB8AC3E}">
        <p14:creationId xmlns:p14="http://schemas.microsoft.com/office/powerpoint/2010/main" val="22605619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628650" y="365126"/>
            <a:ext cx="7886700" cy="1002355"/>
          </a:xfrm>
        </p:spPr>
        <p:txBody>
          <a:bodyPr/>
          <a:lstStyle/>
          <a:p>
            <a:r>
              <a:rPr lang="en-US" altLang="zh-TW" dirty="0" smtClean="0"/>
              <a:t>create </a:t>
            </a:r>
            <a:r>
              <a:rPr lang="en-US" altLang="zh-TW" dirty="0"/>
              <a:t>identity matrix</a:t>
            </a:r>
            <a:endParaRPr lang="zh-TW" altLang="en-US" dirty="0"/>
          </a:p>
        </p:txBody>
      </p:sp>
      <p:sp>
        <p:nvSpPr>
          <p:cNvPr id="4" name="矩形 3"/>
          <p:cNvSpPr/>
          <p:nvPr/>
        </p:nvSpPr>
        <p:spPr>
          <a:xfrm>
            <a:off x="2038865" y="1690689"/>
            <a:ext cx="4572000" cy="2123658"/>
          </a:xfrm>
          <a:prstGeom prst="rect">
            <a:avLst/>
          </a:prstGeom>
        </p:spPr>
        <p:txBody>
          <a:bodyPr>
            <a:spAutoFit/>
          </a:bodyPr>
          <a:lstStyle/>
          <a:p>
            <a:r>
              <a:rPr lang="en-US" altLang="zh-TW" sz="4400" dirty="0"/>
              <a:t>array([[ 1.,  0.,  0.],</a:t>
            </a:r>
          </a:p>
          <a:p>
            <a:r>
              <a:rPr lang="en-US" altLang="zh-TW" sz="4400" dirty="0"/>
              <a:t>      </a:t>
            </a:r>
            <a:r>
              <a:rPr lang="en-US" altLang="zh-TW" sz="4400" dirty="0" smtClean="0"/>
              <a:t>      </a:t>
            </a:r>
            <a:r>
              <a:rPr lang="en-US" altLang="zh-TW" sz="4400" dirty="0"/>
              <a:t>[ 0.,  1.,  0.],</a:t>
            </a:r>
          </a:p>
          <a:p>
            <a:r>
              <a:rPr lang="en-US" altLang="zh-TW" sz="4400" dirty="0"/>
              <a:t>       </a:t>
            </a:r>
            <a:r>
              <a:rPr lang="en-US" altLang="zh-TW" sz="4400" dirty="0" smtClean="0"/>
              <a:t>     [ </a:t>
            </a:r>
            <a:r>
              <a:rPr lang="en-US" altLang="zh-TW" sz="4400" dirty="0"/>
              <a:t>0.,  0.,  1.]])</a:t>
            </a:r>
            <a:endParaRPr lang="zh-TW" altLang="en-US" sz="4400" dirty="0"/>
          </a:p>
        </p:txBody>
      </p:sp>
      <p:sp>
        <p:nvSpPr>
          <p:cNvPr id="3" name="矩形 2"/>
          <p:cNvSpPr/>
          <p:nvPr/>
        </p:nvSpPr>
        <p:spPr>
          <a:xfrm>
            <a:off x="2291594" y="4339967"/>
            <a:ext cx="3795398" cy="1446550"/>
          </a:xfrm>
          <a:prstGeom prst="rect">
            <a:avLst/>
          </a:prstGeom>
        </p:spPr>
        <p:txBody>
          <a:bodyPr wrap="none">
            <a:spAutoFit/>
          </a:bodyPr>
          <a:lstStyle/>
          <a:p>
            <a:r>
              <a:rPr lang="en-US" altLang="zh-TW" sz="4400" dirty="0"/>
              <a:t>ar9 = </a:t>
            </a:r>
            <a:r>
              <a:rPr lang="en-US" altLang="zh-TW" sz="4400" dirty="0" err="1"/>
              <a:t>np.</a:t>
            </a:r>
            <a:r>
              <a:rPr lang="en-US" altLang="zh-TW" sz="4400" b="1" dirty="0" err="1">
                <a:solidFill>
                  <a:srgbClr val="FF0000"/>
                </a:solidFill>
                <a:effectLst>
                  <a:outerShdw blurRad="38100" dist="38100" dir="2700000" algn="tl">
                    <a:srgbClr val="000000">
                      <a:alpha val="43137"/>
                    </a:srgbClr>
                  </a:outerShdw>
                </a:effectLst>
              </a:rPr>
              <a:t>eye</a:t>
            </a:r>
            <a:r>
              <a:rPr lang="en-US" altLang="zh-TW" sz="4400" dirty="0"/>
              <a:t>(3</a:t>
            </a:r>
            <a:r>
              <a:rPr lang="en-US" altLang="zh-TW" sz="4400" dirty="0" smtClean="0"/>
              <a:t>);</a:t>
            </a:r>
          </a:p>
          <a:p>
            <a:r>
              <a:rPr lang="en-US" altLang="zh-TW" sz="4400" dirty="0" smtClean="0"/>
              <a:t>ar9</a:t>
            </a:r>
            <a:endParaRPr lang="zh-TW" altLang="en-US" sz="4400" dirty="0"/>
          </a:p>
        </p:txBody>
      </p:sp>
      <p:pic>
        <p:nvPicPr>
          <p:cNvPr id="5" name="圖片 4">
            <a:extLst>
              <a:ext uri="{FF2B5EF4-FFF2-40B4-BE49-F238E27FC236}">
                <a16:creationId xmlns:a16="http://schemas.microsoft.com/office/drawing/2014/main" id="{016291E8-051C-4EDF-A068-4C8F8B0B05DB}"/>
              </a:ext>
            </a:extLst>
          </p:cNvPr>
          <p:cNvPicPr>
            <a:picLocks noChangeAspect="1"/>
          </p:cNvPicPr>
          <p:nvPr/>
        </p:nvPicPr>
        <p:blipFill>
          <a:blip r:embed="rId2"/>
          <a:stretch>
            <a:fillRect/>
          </a:stretch>
        </p:blipFill>
        <p:spPr>
          <a:xfrm>
            <a:off x="-88776" y="6207487"/>
            <a:ext cx="9232776" cy="675546"/>
          </a:xfrm>
          <a:prstGeom prst="rect">
            <a:avLst/>
          </a:prstGeom>
        </p:spPr>
      </p:pic>
    </p:spTree>
    <p:extLst>
      <p:ext uri="{BB962C8B-B14F-4D97-AF65-F5344CB8AC3E}">
        <p14:creationId xmlns:p14="http://schemas.microsoft.com/office/powerpoint/2010/main" val="222922668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Create diagonal array</a:t>
            </a:r>
            <a:endParaRPr lang="zh-TW" altLang="en-US" dirty="0"/>
          </a:p>
        </p:txBody>
      </p:sp>
      <p:sp>
        <p:nvSpPr>
          <p:cNvPr id="4" name="矩形 3"/>
          <p:cNvSpPr/>
          <p:nvPr/>
        </p:nvSpPr>
        <p:spPr>
          <a:xfrm>
            <a:off x="1907060" y="1980339"/>
            <a:ext cx="4572000" cy="2308324"/>
          </a:xfrm>
          <a:prstGeom prst="rect">
            <a:avLst/>
          </a:prstGeom>
        </p:spPr>
        <p:txBody>
          <a:bodyPr>
            <a:spAutoFit/>
          </a:bodyPr>
          <a:lstStyle/>
          <a:p>
            <a:r>
              <a:rPr lang="en-US" altLang="zh-TW" sz="3600" dirty="0"/>
              <a:t>array([[2, 0, 0, 0],</a:t>
            </a:r>
          </a:p>
          <a:p>
            <a:r>
              <a:rPr lang="en-US" altLang="zh-TW" sz="3600" dirty="0"/>
              <a:t>   </a:t>
            </a:r>
            <a:r>
              <a:rPr lang="en-US" altLang="zh-TW" sz="3600" dirty="0" smtClean="0"/>
              <a:t>         </a:t>
            </a:r>
            <a:r>
              <a:rPr lang="en-US" altLang="zh-TW" sz="3600" dirty="0"/>
              <a:t>[0, 1, 0, 0],</a:t>
            </a:r>
          </a:p>
          <a:p>
            <a:r>
              <a:rPr lang="en-US" altLang="zh-TW" sz="3600" dirty="0"/>
              <a:t>     </a:t>
            </a:r>
            <a:r>
              <a:rPr lang="en-US" altLang="zh-TW" sz="3600" dirty="0" smtClean="0"/>
              <a:t>       </a:t>
            </a:r>
            <a:r>
              <a:rPr lang="en-US" altLang="zh-TW" sz="3600" dirty="0"/>
              <a:t>[0, 0, 4, 0],</a:t>
            </a:r>
          </a:p>
          <a:p>
            <a:r>
              <a:rPr lang="en-US" altLang="zh-TW" sz="3600" dirty="0"/>
              <a:t>      </a:t>
            </a:r>
            <a:r>
              <a:rPr lang="en-US" altLang="zh-TW" sz="3600" dirty="0" smtClean="0"/>
              <a:t>      </a:t>
            </a:r>
            <a:r>
              <a:rPr lang="en-US" altLang="zh-TW" sz="3600" dirty="0"/>
              <a:t>[0, 0, 0, 6]])</a:t>
            </a:r>
            <a:endParaRPr lang="zh-TW" altLang="en-US" sz="3600" dirty="0"/>
          </a:p>
        </p:txBody>
      </p:sp>
      <p:cxnSp>
        <p:nvCxnSpPr>
          <p:cNvPr id="5" name="直線接點 4"/>
          <p:cNvCxnSpPr/>
          <p:nvPr/>
        </p:nvCxnSpPr>
        <p:spPr>
          <a:xfrm>
            <a:off x="3138616" y="1902941"/>
            <a:ext cx="2001795" cy="2496064"/>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pic>
        <p:nvPicPr>
          <p:cNvPr id="6" name="圖片 5">
            <a:extLst>
              <a:ext uri="{FF2B5EF4-FFF2-40B4-BE49-F238E27FC236}">
                <a16:creationId xmlns:a16="http://schemas.microsoft.com/office/drawing/2014/main" id="{016291E8-051C-4EDF-A068-4C8F8B0B05DB}"/>
              </a:ext>
            </a:extLst>
          </p:cNvPr>
          <p:cNvPicPr>
            <a:picLocks noChangeAspect="1"/>
          </p:cNvPicPr>
          <p:nvPr/>
        </p:nvPicPr>
        <p:blipFill>
          <a:blip r:embed="rId2"/>
          <a:stretch>
            <a:fillRect/>
          </a:stretch>
        </p:blipFill>
        <p:spPr>
          <a:xfrm>
            <a:off x="-88776" y="6207487"/>
            <a:ext cx="9232776" cy="675546"/>
          </a:xfrm>
          <a:prstGeom prst="rect">
            <a:avLst/>
          </a:prstGeom>
        </p:spPr>
      </p:pic>
    </p:spTree>
    <p:extLst>
      <p:ext uri="{BB962C8B-B14F-4D97-AF65-F5344CB8AC3E}">
        <p14:creationId xmlns:p14="http://schemas.microsoft.com/office/powerpoint/2010/main" val="229447311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Create diagonal array</a:t>
            </a:r>
            <a:endParaRPr lang="zh-TW" altLang="en-US" dirty="0"/>
          </a:p>
        </p:txBody>
      </p:sp>
      <p:sp>
        <p:nvSpPr>
          <p:cNvPr id="4" name="矩形 3"/>
          <p:cNvSpPr/>
          <p:nvPr/>
        </p:nvSpPr>
        <p:spPr>
          <a:xfrm>
            <a:off x="1907060" y="1980339"/>
            <a:ext cx="4572000" cy="2308324"/>
          </a:xfrm>
          <a:prstGeom prst="rect">
            <a:avLst/>
          </a:prstGeom>
        </p:spPr>
        <p:txBody>
          <a:bodyPr>
            <a:spAutoFit/>
          </a:bodyPr>
          <a:lstStyle/>
          <a:p>
            <a:r>
              <a:rPr lang="en-US" altLang="zh-TW" sz="3600" dirty="0"/>
              <a:t>array([[2, 0, 0, 0],</a:t>
            </a:r>
          </a:p>
          <a:p>
            <a:r>
              <a:rPr lang="en-US" altLang="zh-TW" sz="3600" dirty="0"/>
              <a:t>   </a:t>
            </a:r>
            <a:r>
              <a:rPr lang="en-US" altLang="zh-TW" sz="3600" dirty="0" smtClean="0"/>
              <a:t>         </a:t>
            </a:r>
            <a:r>
              <a:rPr lang="en-US" altLang="zh-TW" sz="3600" dirty="0"/>
              <a:t>[0, 1, 0, 0],</a:t>
            </a:r>
          </a:p>
          <a:p>
            <a:r>
              <a:rPr lang="en-US" altLang="zh-TW" sz="3600" dirty="0"/>
              <a:t>     </a:t>
            </a:r>
            <a:r>
              <a:rPr lang="en-US" altLang="zh-TW" sz="3600" dirty="0" smtClean="0"/>
              <a:t>       </a:t>
            </a:r>
            <a:r>
              <a:rPr lang="en-US" altLang="zh-TW" sz="3600" dirty="0"/>
              <a:t>[0, 0, 4, 0],</a:t>
            </a:r>
          </a:p>
          <a:p>
            <a:r>
              <a:rPr lang="en-US" altLang="zh-TW" sz="3600" dirty="0"/>
              <a:t>      </a:t>
            </a:r>
            <a:r>
              <a:rPr lang="en-US" altLang="zh-TW" sz="3600" dirty="0" smtClean="0"/>
              <a:t>      </a:t>
            </a:r>
            <a:r>
              <a:rPr lang="en-US" altLang="zh-TW" sz="3600" dirty="0"/>
              <a:t>[0, 0, 0, 6]])</a:t>
            </a:r>
            <a:endParaRPr lang="zh-TW" altLang="en-US" sz="3600" dirty="0"/>
          </a:p>
        </p:txBody>
      </p:sp>
      <p:sp>
        <p:nvSpPr>
          <p:cNvPr id="3" name="矩形 2"/>
          <p:cNvSpPr/>
          <p:nvPr/>
        </p:nvSpPr>
        <p:spPr>
          <a:xfrm>
            <a:off x="1863694" y="4743070"/>
            <a:ext cx="4615366" cy="1200329"/>
          </a:xfrm>
          <a:prstGeom prst="rect">
            <a:avLst/>
          </a:prstGeom>
        </p:spPr>
        <p:txBody>
          <a:bodyPr wrap="none">
            <a:spAutoFit/>
          </a:bodyPr>
          <a:lstStyle/>
          <a:p>
            <a:r>
              <a:rPr lang="en-US" altLang="zh-TW" sz="3600" dirty="0"/>
              <a:t>ar10=</a:t>
            </a:r>
            <a:r>
              <a:rPr lang="en-US" altLang="zh-TW" sz="3600" dirty="0" err="1"/>
              <a:t>np.diag</a:t>
            </a:r>
            <a:r>
              <a:rPr lang="en-US" altLang="zh-TW" sz="3600" dirty="0"/>
              <a:t>((2,1,4,6</a:t>
            </a:r>
            <a:r>
              <a:rPr lang="en-US" altLang="zh-TW" sz="3600" dirty="0" smtClean="0"/>
              <a:t>));</a:t>
            </a:r>
          </a:p>
          <a:p>
            <a:r>
              <a:rPr lang="en-US" altLang="zh-TW" sz="3600" dirty="0" smtClean="0"/>
              <a:t>ar10</a:t>
            </a:r>
            <a:endParaRPr lang="zh-TW" altLang="en-US" sz="3600" dirty="0"/>
          </a:p>
        </p:txBody>
      </p:sp>
      <p:pic>
        <p:nvPicPr>
          <p:cNvPr id="5" name="圖片 4">
            <a:extLst>
              <a:ext uri="{FF2B5EF4-FFF2-40B4-BE49-F238E27FC236}">
                <a16:creationId xmlns:a16="http://schemas.microsoft.com/office/drawing/2014/main" id="{016291E8-051C-4EDF-A068-4C8F8B0B05DB}"/>
              </a:ext>
            </a:extLst>
          </p:cNvPr>
          <p:cNvPicPr>
            <a:picLocks noChangeAspect="1"/>
          </p:cNvPicPr>
          <p:nvPr/>
        </p:nvPicPr>
        <p:blipFill>
          <a:blip r:embed="rId2"/>
          <a:stretch>
            <a:fillRect/>
          </a:stretch>
        </p:blipFill>
        <p:spPr>
          <a:xfrm>
            <a:off x="-88776" y="6207487"/>
            <a:ext cx="9232776" cy="675546"/>
          </a:xfrm>
          <a:prstGeom prst="rect">
            <a:avLst/>
          </a:prstGeom>
        </p:spPr>
      </p:pic>
    </p:spTree>
    <p:extLst>
      <p:ext uri="{BB962C8B-B14F-4D97-AF65-F5344CB8AC3E}">
        <p14:creationId xmlns:p14="http://schemas.microsoft.com/office/powerpoint/2010/main" val="353337661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78939" y="1614787"/>
            <a:ext cx="8542639" cy="1323439"/>
          </a:xfrm>
          <a:prstGeom prst="rect">
            <a:avLst/>
          </a:prstGeom>
        </p:spPr>
        <p:txBody>
          <a:bodyPr wrap="square">
            <a:spAutoFit/>
          </a:bodyPr>
          <a:lstStyle/>
          <a:p>
            <a:r>
              <a:rPr lang="en-US" altLang="zh-TW" sz="4000" dirty="0" smtClean="0"/>
              <a:t>import </a:t>
            </a:r>
            <a:r>
              <a:rPr lang="en-US" altLang="zh-TW" sz="4000" dirty="0" err="1" smtClean="0"/>
              <a:t>numpy</a:t>
            </a:r>
            <a:r>
              <a:rPr lang="en-US" altLang="zh-TW" sz="4000" dirty="0" smtClean="0"/>
              <a:t> as np</a:t>
            </a:r>
          </a:p>
          <a:p>
            <a:r>
              <a:rPr lang="en-US" altLang="zh-TW" sz="4000" dirty="0" err="1" smtClean="0"/>
              <a:t>np.</a:t>
            </a:r>
            <a:r>
              <a:rPr lang="en-US" altLang="zh-TW" sz="4000" b="1" dirty="0" err="1" smtClean="0">
                <a:solidFill>
                  <a:srgbClr val="FF0000"/>
                </a:solidFill>
                <a:effectLst>
                  <a:outerShdw blurRad="38100" dist="38100" dir="2700000" algn="tl">
                    <a:srgbClr val="000000">
                      <a:alpha val="43137"/>
                    </a:srgbClr>
                  </a:outerShdw>
                </a:effectLst>
              </a:rPr>
              <a:t>array</a:t>
            </a:r>
            <a:r>
              <a:rPr lang="en-US" altLang="zh-TW" sz="4000" dirty="0" smtClean="0"/>
              <a:t>([range(</a:t>
            </a:r>
            <a:r>
              <a:rPr lang="en-US" altLang="zh-TW" sz="4000" dirty="0" err="1" smtClean="0"/>
              <a:t>i</a:t>
            </a:r>
            <a:r>
              <a:rPr lang="en-US" altLang="zh-TW" sz="4000" dirty="0" smtClean="0"/>
              <a:t>, </a:t>
            </a:r>
            <a:r>
              <a:rPr lang="en-US" altLang="zh-TW" sz="4000" dirty="0" err="1" smtClean="0"/>
              <a:t>i</a:t>
            </a:r>
            <a:r>
              <a:rPr lang="en-US" altLang="zh-TW" sz="4000" dirty="0" smtClean="0"/>
              <a:t> + 3) for </a:t>
            </a:r>
            <a:r>
              <a:rPr lang="en-US" altLang="zh-TW" sz="4000" dirty="0" err="1" smtClean="0"/>
              <a:t>i</a:t>
            </a:r>
            <a:r>
              <a:rPr lang="en-US" altLang="zh-TW" sz="4000" dirty="0" smtClean="0"/>
              <a:t> in [2, 4, 6]])</a:t>
            </a:r>
            <a:endParaRPr lang="zh-TW" altLang="en-US" sz="4000" dirty="0"/>
          </a:p>
        </p:txBody>
      </p:sp>
      <p:pic>
        <p:nvPicPr>
          <p:cNvPr id="3" name="圖片 2">
            <a:extLst>
              <a:ext uri="{FF2B5EF4-FFF2-40B4-BE49-F238E27FC236}">
                <a16:creationId xmlns:a16="http://schemas.microsoft.com/office/drawing/2014/main" id="{016291E8-051C-4EDF-A068-4C8F8B0B05DB}"/>
              </a:ext>
            </a:extLst>
          </p:cNvPr>
          <p:cNvPicPr>
            <a:picLocks noChangeAspect="1"/>
          </p:cNvPicPr>
          <p:nvPr/>
        </p:nvPicPr>
        <p:blipFill>
          <a:blip r:embed="rId2"/>
          <a:stretch>
            <a:fillRect/>
          </a:stretch>
        </p:blipFill>
        <p:spPr>
          <a:xfrm>
            <a:off x="-88776" y="6207487"/>
            <a:ext cx="9232776" cy="675546"/>
          </a:xfrm>
          <a:prstGeom prst="rect">
            <a:avLst/>
          </a:prstGeom>
        </p:spPr>
      </p:pic>
    </p:spTree>
    <p:extLst>
      <p:ext uri="{BB962C8B-B14F-4D97-AF65-F5344CB8AC3E}">
        <p14:creationId xmlns:p14="http://schemas.microsoft.com/office/powerpoint/2010/main" val="20921301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78939" y="1614787"/>
            <a:ext cx="8542639" cy="1323439"/>
          </a:xfrm>
          <a:prstGeom prst="rect">
            <a:avLst/>
          </a:prstGeom>
        </p:spPr>
        <p:txBody>
          <a:bodyPr wrap="square">
            <a:spAutoFit/>
          </a:bodyPr>
          <a:lstStyle/>
          <a:p>
            <a:r>
              <a:rPr lang="en-US" altLang="zh-TW" sz="4000" dirty="0" smtClean="0"/>
              <a:t>import </a:t>
            </a:r>
            <a:r>
              <a:rPr lang="en-US" altLang="zh-TW" sz="4000" dirty="0" err="1" smtClean="0"/>
              <a:t>numpy</a:t>
            </a:r>
            <a:r>
              <a:rPr lang="en-US" altLang="zh-TW" sz="4000" dirty="0" smtClean="0"/>
              <a:t> as np</a:t>
            </a:r>
          </a:p>
          <a:p>
            <a:r>
              <a:rPr lang="en-US" altLang="zh-TW" sz="4000" dirty="0" err="1" smtClean="0"/>
              <a:t>np.</a:t>
            </a:r>
            <a:r>
              <a:rPr lang="en-US" altLang="zh-TW" sz="4000" b="1" dirty="0" err="1" smtClean="0">
                <a:solidFill>
                  <a:srgbClr val="FF0000"/>
                </a:solidFill>
                <a:effectLst>
                  <a:outerShdw blurRad="38100" dist="38100" dir="2700000" algn="tl">
                    <a:srgbClr val="000000">
                      <a:alpha val="43137"/>
                    </a:srgbClr>
                  </a:outerShdw>
                </a:effectLst>
              </a:rPr>
              <a:t>array</a:t>
            </a:r>
            <a:r>
              <a:rPr lang="en-US" altLang="zh-TW" sz="4000" dirty="0" smtClean="0"/>
              <a:t>([range(</a:t>
            </a:r>
            <a:r>
              <a:rPr lang="en-US" altLang="zh-TW" sz="4000" dirty="0" err="1" smtClean="0"/>
              <a:t>i</a:t>
            </a:r>
            <a:r>
              <a:rPr lang="en-US" altLang="zh-TW" sz="4000" dirty="0" smtClean="0"/>
              <a:t>, </a:t>
            </a:r>
            <a:r>
              <a:rPr lang="en-US" altLang="zh-TW" sz="4000" dirty="0" err="1" smtClean="0"/>
              <a:t>i</a:t>
            </a:r>
            <a:r>
              <a:rPr lang="en-US" altLang="zh-TW" sz="4000" dirty="0" smtClean="0"/>
              <a:t> + 3) for </a:t>
            </a:r>
            <a:r>
              <a:rPr lang="en-US" altLang="zh-TW" sz="4000" dirty="0" err="1" smtClean="0"/>
              <a:t>i</a:t>
            </a:r>
            <a:r>
              <a:rPr lang="en-US" altLang="zh-TW" sz="4000" dirty="0" smtClean="0"/>
              <a:t> in [2, 4, 6]])</a:t>
            </a:r>
            <a:endParaRPr lang="zh-TW" altLang="en-US" sz="4000" dirty="0"/>
          </a:p>
        </p:txBody>
      </p:sp>
      <p:pic>
        <p:nvPicPr>
          <p:cNvPr id="3" name="圖片 2"/>
          <p:cNvPicPr>
            <a:picLocks noChangeAspect="1"/>
          </p:cNvPicPr>
          <p:nvPr/>
        </p:nvPicPr>
        <p:blipFill>
          <a:blip r:embed="rId2"/>
          <a:stretch>
            <a:fillRect/>
          </a:stretch>
        </p:blipFill>
        <p:spPr>
          <a:xfrm>
            <a:off x="790323" y="3223430"/>
            <a:ext cx="7321127" cy="2707813"/>
          </a:xfrm>
          <a:prstGeom prst="rect">
            <a:avLst/>
          </a:prstGeom>
        </p:spPr>
      </p:pic>
      <p:pic>
        <p:nvPicPr>
          <p:cNvPr id="5" name="圖片 4">
            <a:extLst>
              <a:ext uri="{FF2B5EF4-FFF2-40B4-BE49-F238E27FC236}">
                <a16:creationId xmlns:a16="http://schemas.microsoft.com/office/drawing/2014/main" id="{016291E8-051C-4EDF-A068-4C8F8B0B05DB}"/>
              </a:ext>
            </a:extLst>
          </p:cNvPr>
          <p:cNvPicPr>
            <a:picLocks noChangeAspect="1"/>
          </p:cNvPicPr>
          <p:nvPr/>
        </p:nvPicPr>
        <p:blipFill>
          <a:blip r:embed="rId3"/>
          <a:stretch>
            <a:fillRect/>
          </a:stretch>
        </p:blipFill>
        <p:spPr>
          <a:xfrm>
            <a:off x="-88776" y="6207487"/>
            <a:ext cx="9232776" cy="675546"/>
          </a:xfrm>
          <a:prstGeom prst="rect">
            <a:avLst/>
          </a:prstGeom>
        </p:spPr>
      </p:pic>
    </p:spTree>
    <p:extLst>
      <p:ext uri="{BB962C8B-B14F-4D97-AF65-F5344CB8AC3E}">
        <p14:creationId xmlns:p14="http://schemas.microsoft.com/office/powerpoint/2010/main" val="330055413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p:cNvPicPr>
            <a:picLocks noChangeAspect="1"/>
          </p:cNvPicPr>
          <p:nvPr/>
        </p:nvPicPr>
        <p:blipFill>
          <a:blip r:embed="rId2"/>
          <a:stretch>
            <a:fillRect/>
          </a:stretch>
        </p:blipFill>
        <p:spPr>
          <a:xfrm>
            <a:off x="286953" y="72667"/>
            <a:ext cx="7815285" cy="5295759"/>
          </a:xfrm>
          <a:prstGeom prst="rect">
            <a:avLst/>
          </a:prstGeom>
        </p:spPr>
      </p:pic>
      <p:sp>
        <p:nvSpPr>
          <p:cNvPr id="4" name="矩形 3"/>
          <p:cNvSpPr/>
          <p:nvPr/>
        </p:nvSpPr>
        <p:spPr>
          <a:xfrm>
            <a:off x="2113006" y="1305775"/>
            <a:ext cx="4572000" cy="646331"/>
          </a:xfrm>
          <a:prstGeom prst="rect">
            <a:avLst/>
          </a:prstGeom>
        </p:spPr>
        <p:txBody>
          <a:bodyPr>
            <a:spAutoFit/>
          </a:bodyPr>
          <a:lstStyle/>
          <a:p>
            <a:r>
              <a:rPr lang="en-US" altLang="zh-TW" dirty="0"/>
              <a:t>https://docs.scipy.org/doc/numpy/reference/generated/numpy.tile.html</a:t>
            </a:r>
            <a:endParaRPr lang="zh-TW" altLang="en-US" dirty="0"/>
          </a:p>
        </p:txBody>
      </p:sp>
      <p:sp>
        <p:nvSpPr>
          <p:cNvPr id="5" name="矩形 4"/>
          <p:cNvSpPr/>
          <p:nvPr/>
        </p:nvSpPr>
        <p:spPr>
          <a:xfrm>
            <a:off x="3688244" y="2879685"/>
            <a:ext cx="4872682" cy="3416320"/>
          </a:xfrm>
          <a:prstGeom prst="rect">
            <a:avLst/>
          </a:prstGeom>
          <a:solidFill>
            <a:schemeClr val="accent4">
              <a:lumMod val="20000"/>
              <a:lumOff val="80000"/>
            </a:schemeClr>
          </a:solidFill>
        </p:spPr>
        <p:txBody>
          <a:bodyPr wrap="square">
            <a:spAutoFit/>
          </a:bodyPr>
          <a:lstStyle/>
          <a:p>
            <a:r>
              <a:rPr lang="en-US" altLang="zh-TW" sz="2400" dirty="0"/>
              <a:t>&gt;&gt;&gt; a = </a:t>
            </a:r>
            <a:r>
              <a:rPr lang="en-US" altLang="zh-TW" sz="2400" dirty="0" err="1"/>
              <a:t>np.array</a:t>
            </a:r>
            <a:r>
              <a:rPr lang="en-US" altLang="zh-TW" sz="2400" dirty="0"/>
              <a:t>([0, 1, 2])</a:t>
            </a:r>
          </a:p>
          <a:p>
            <a:r>
              <a:rPr lang="en-US" altLang="zh-TW" sz="2400" dirty="0"/>
              <a:t>&gt;&gt;&gt; </a:t>
            </a:r>
            <a:r>
              <a:rPr lang="en-US" altLang="zh-TW" sz="2400" dirty="0" err="1"/>
              <a:t>np.tile</a:t>
            </a:r>
            <a:r>
              <a:rPr lang="en-US" altLang="zh-TW" sz="2400" dirty="0"/>
              <a:t>(a, 2)</a:t>
            </a:r>
          </a:p>
          <a:p>
            <a:r>
              <a:rPr lang="en-US" altLang="zh-TW" sz="2400" dirty="0"/>
              <a:t>array([0, 1, 2, 0, 1, 2])</a:t>
            </a:r>
          </a:p>
          <a:p>
            <a:r>
              <a:rPr lang="en-US" altLang="zh-TW" sz="2400" dirty="0"/>
              <a:t>&gt;&gt;&gt; </a:t>
            </a:r>
            <a:r>
              <a:rPr lang="en-US" altLang="zh-TW" sz="2400" dirty="0" err="1"/>
              <a:t>np.tile</a:t>
            </a:r>
            <a:r>
              <a:rPr lang="en-US" altLang="zh-TW" sz="2400" dirty="0"/>
              <a:t>(a, (2, 2))</a:t>
            </a:r>
          </a:p>
          <a:p>
            <a:r>
              <a:rPr lang="en-US" altLang="zh-TW" sz="2400" dirty="0"/>
              <a:t>array([[0, 1, 2, 0, 1, 2],</a:t>
            </a:r>
          </a:p>
          <a:p>
            <a:r>
              <a:rPr lang="en-US" altLang="zh-TW" sz="2400" dirty="0"/>
              <a:t>       [0, 1, 2, 0, 1, 2]])</a:t>
            </a:r>
          </a:p>
          <a:p>
            <a:r>
              <a:rPr lang="en-US" altLang="zh-TW" sz="2400" dirty="0"/>
              <a:t>&gt;&gt;&gt; </a:t>
            </a:r>
            <a:r>
              <a:rPr lang="en-US" altLang="zh-TW" sz="2400" dirty="0" err="1"/>
              <a:t>np.tile</a:t>
            </a:r>
            <a:r>
              <a:rPr lang="en-US" altLang="zh-TW" sz="2400" dirty="0"/>
              <a:t>(a, (2, 1, 2))</a:t>
            </a:r>
          </a:p>
          <a:p>
            <a:r>
              <a:rPr lang="en-US" altLang="zh-TW" sz="2400" dirty="0"/>
              <a:t>array([[[0, 1, 2, 0, 1, 2]],</a:t>
            </a:r>
          </a:p>
          <a:p>
            <a:r>
              <a:rPr lang="en-US" altLang="zh-TW" sz="2400" dirty="0"/>
              <a:t>       [[0, 1, 2, 0, 1, 2]]])</a:t>
            </a:r>
            <a:endParaRPr lang="zh-TW" altLang="en-US" sz="2400" dirty="0"/>
          </a:p>
        </p:txBody>
      </p:sp>
      <p:pic>
        <p:nvPicPr>
          <p:cNvPr id="6" name="圖片 5">
            <a:extLst>
              <a:ext uri="{FF2B5EF4-FFF2-40B4-BE49-F238E27FC236}">
                <a16:creationId xmlns:a16="http://schemas.microsoft.com/office/drawing/2014/main" id="{016291E8-051C-4EDF-A068-4C8F8B0B05DB}"/>
              </a:ext>
            </a:extLst>
          </p:cNvPr>
          <p:cNvPicPr>
            <a:picLocks noChangeAspect="1"/>
          </p:cNvPicPr>
          <p:nvPr/>
        </p:nvPicPr>
        <p:blipFill>
          <a:blip r:embed="rId3"/>
          <a:stretch>
            <a:fillRect/>
          </a:stretch>
        </p:blipFill>
        <p:spPr>
          <a:xfrm>
            <a:off x="-88776" y="6207487"/>
            <a:ext cx="9232776" cy="675546"/>
          </a:xfrm>
          <a:prstGeom prst="rect">
            <a:avLst/>
          </a:prstGeom>
        </p:spPr>
      </p:pic>
    </p:spTree>
    <p:extLst>
      <p:ext uri="{BB962C8B-B14F-4D97-AF65-F5344CB8AC3E}">
        <p14:creationId xmlns:p14="http://schemas.microsoft.com/office/powerpoint/2010/main" val="420587764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48559" y="2373297"/>
            <a:ext cx="7258269" cy="769441"/>
          </a:xfrm>
          <a:prstGeom prst="rect">
            <a:avLst/>
          </a:prstGeom>
        </p:spPr>
        <p:txBody>
          <a:bodyPr wrap="none">
            <a:spAutoFit/>
          </a:bodyPr>
          <a:lstStyle/>
          <a:p>
            <a:r>
              <a:rPr lang="en-US" altLang="zh-TW" sz="4400" dirty="0" err="1"/>
              <a:t>np.tile</a:t>
            </a:r>
            <a:r>
              <a:rPr lang="en-US" altLang="zh-TW" sz="4400" dirty="0"/>
              <a:t>(</a:t>
            </a:r>
            <a:r>
              <a:rPr lang="en-US" altLang="zh-TW" sz="4400" dirty="0" err="1"/>
              <a:t>np.array</a:t>
            </a:r>
            <a:r>
              <a:rPr lang="en-US" altLang="zh-TW" sz="4400" dirty="0"/>
              <a:t>([[1,2],[6,7]]),3)</a:t>
            </a:r>
            <a:endParaRPr lang="zh-TW" altLang="en-US" sz="4400" dirty="0"/>
          </a:p>
        </p:txBody>
      </p:sp>
      <p:sp>
        <p:nvSpPr>
          <p:cNvPr id="3" name="矩形 2"/>
          <p:cNvSpPr/>
          <p:nvPr/>
        </p:nvSpPr>
        <p:spPr>
          <a:xfrm>
            <a:off x="948559" y="3878648"/>
            <a:ext cx="7307834" cy="707886"/>
          </a:xfrm>
          <a:prstGeom prst="rect">
            <a:avLst/>
          </a:prstGeom>
        </p:spPr>
        <p:txBody>
          <a:bodyPr wrap="none">
            <a:spAutoFit/>
          </a:bodyPr>
          <a:lstStyle/>
          <a:p>
            <a:r>
              <a:rPr lang="en-US" altLang="zh-TW" sz="4000" dirty="0" err="1"/>
              <a:t>np.tile</a:t>
            </a:r>
            <a:r>
              <a:rPr lang="en-US" altLang="zh-TW" sz="4000" dirty="0"/>
              <a:t>(</a:t>
            </a:r>
            <a:r>
              <a:rPr lang="en-US" altLang="zh-TW" sz="4000" dirty="0" err="1"/>
              <a:t>np.array</a:t>
            </a:r>
            <a:r>
              <a:rPr lang="en-US" altLang="zh-TW" sz="4000" dirty="0"/>
              <a:t>([[1,2],[6,7]]),(2,2))</a:t>
            </a:r>
            <a:endParaRPr lang="zh-TW" altLang="en-US" sz="4000" dirty="0"/>
          </a:p>
        </p:txBody>
      </p:sp>
      <p:sp>
        <p:nvSpPr>
          <p:cNvPr id="4" name="矩形 3"/>
          <p:cNvSpPr/>
          <p:nvPr/>
        </p:nvSpPr>
        <p:spPr>
          <a:xfrm>
            <a:off x="281448" y="929502"/>
            <a:ext cx="4663456" cy="707886"/>
          </a:xfrm>
          <a:prstGeom prst="rect">
            <a:avLst/>
          </a:prstGeom>
        </p:spPr>
        <p:txBody>
          <a:bodyPr wrap="none">
            <a:spAutoFit/>
          </a:bodyPr>
          <a:lstStyle/>
          <a:p>
            <a:r>
              <a:rPr lang="zh-TW" altLang="en-US" sz="4000" dirty="0" smtClean="0"/>
              <a:t>作業</a:t>
            </a:r>
            <a:r>
              <a:rPr lang="en-US" altLang="zh-TW" sz="4000" dirty="0" smtClean="0"/>
              <a:t>:</a:t>
            </a:r>
            <a:r>
              <a:rPr lang="zh-TW" altLang="en-US" sz="4000" dirty="0" smtClean="0"/>
              <a:t>下列答案為何</a:t>
            </a:r>
            <a:r>
              <a:rPr lang="en-US" altLang="zh-TW" sz="4000" dirty="0" smtClean="0"/>
              <a:t>?</a:t>
            </a:r>
            <a:endParaRPr lang="zh-TW" altLang="en-US" sz="4000" dirty="0"/>
          </a:p>
        </p:txBody>
      </p:sp>
      <p:pic>
        <p:nvPicPr>
          <p:cNvPr id="5" name="圖片 4">
            <a:extLst>
              <a:ext uri="{FF2B5EF4-FFF2-40B4-BE49-F238E27FC236}">
                <a16:creationId xmlns:a16="http://schemas.microsoft.com/office/drawing/2014/main" id="{016291E8-051C-4EDF-A068-4C8F8B0B05DB}"/>
              </a:ext>
            </a:extLst>
          </p:cNvPr>
          <p:cNvPicPr>
            <a:picLocks noChangeAspect="1"/>
          </p:cNvPicPr>
          <p:nvPr/>
        </p:nvPicPr>
        <p:blipFill>
          <a:blip r:embed="rId2"/>
          <a:stretch>
            <a:fillRect/>
          </a:stretch>
        </p:blipFill>
        <p:spPr>
          <a:xfrm>
            <a:off x="-88776" y="6207487"/>
            <a:ext cx="9232776" cy="675546"/>
          </a:xfrm>
          <a:prstGeom prst="rect">
            <a:avLst/>
          </a:prstGeom>
        </p:spPr>
      </p:pic>
    </p:spTree>
    <p:extLst>
      <p:ext uri="{BB962C8B-B14F-4D97-AF65-F5344CB8AC3E}">
        <p14:creationId xmlns:p14="http://schemas.microsoft.com/office/powerpoint/2010/main" val="33804844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874419" y="913025"/>
            <a:ext cx="7258269" cy="769441"/>
          </a:xfrm>
          <a:prstGeom prst="rect">
            <a:avLst/>
          </a:prstGeom>
        </p:spPr>
        <p:txBody>
          <a:bodyPr wrap="none">
            <a:spAutoFit/>
          </a:bodyPr>
          <a:lstStyle/>
          <a:p>
            <a:r>
              <a:rPr lang="en-US" altLang="zh-TW" sz="4400" dirty="0" err="1"/>
              <a:t>np.tile</a:t>
            </a:r>
            <a:r>
              <a:rPr lang="en-US" altLang="zh-TW" sz="4400" dirty="0"/>
              <a:t>(</a:t>
            </a:r>
            <a:r>
              <a:rPr lang="en-US" altLang="zh-TW" sz="4400" dirty="0" err="1"/>
              <a:t>np.array</a:t>
            </a:r>
            <a:r>
              <a:rPr lang="en-US" altLang="zh-TW" sz="4400" dirty="0"/>
              <a:t>([[1,2],[6,7]]),3)</a:t>
            </a:r>
            <a:endParaRPr lang="zh-TW" altLang="en-US" sz="4400" dirty="0"/>
          </a:p>
        </p:txBody>
      </p:sp>
      <p:sp>
        <p:nvSpPr>
          <p:cNvPr id="3" name="矩形 2"/>
          <p:cNvSpPr/>
          <p:nvPr/>
        </p:nvSpPr>
        <p:spPr>
          <a:xfrm>
            <a:off x="874419" y="3392615"/>
            <a:ext cx="7307834" cy="707886"/>
          </a:xfrm>
          <a:prstGeom prst="rect">
            <a:avLst/>
          </a:prstGeom>
        </p:spPr>
        <p:txBody>
          <a:bodyPr wrap="none">
            <a:spAutoFit/>
          </a:bodyPr>
          <a:lstStyle/>
          <a:p>
            <a:r>
              <a:rPr lang="en-US" altLang="zh-TW" sz="4000" dirty="0" err="1"/>
              <a:t>np.tile</a:t>
            </a:r>
            <a:r>
              <a:rPr lang="en-US" altLang="zh-TW" sz="4000" dirty="0"/>
              <a:t>(</a:t>
            </a:r>
            <a:r>
              <a:rPr lang="en-US" altLang="zh-TW" sz="4000" dirty="0" err="1"/>
              <a:t>np.array</a:t>
            </a:r>
            <a:r>
              <a:rPr lang="en-US" altLang="zh-TW" sz="4000" dirty="0"/>
              <a:t>([[1,2],[6,7]]),(2,2))</a:t>
            </a:r>
            <a:endParaRPr lang="zh-TW" altLang="en-US" sz="4000" dirty="0"/>
          </a:p>
        </p:txBody>
      </p:sp>
      <p:sp>
        <p:nvSpPr>
          <p:cNvPr id="4" name="矩形 3"/>
          <p:cNvSpPr/>
          <p:nvPr/>
        </p:nvSpPr>
        <p:spPr>
          <a:xfrm>
            <a:off x="2467233" y="1952537"/>
            <a:ext cx="4572000" cy="830997"/>
          </a:xfrm>
          <a:prstGeom prst="rect">
            <a:avLst/>
          </a:prstGeom>
        </p:spPr>
        <p:txBody>
          <a:bodyPr>
            <a:spAutoFit/>
          </a:bodyPr>
          <a:lstStyle/>
          <a:p>
            <a:r>
              <a:rPr lang="en-US" altLang="zh-TW" sz="2400" dirty="0"/>
              <a:t>array([[1, 2, 1, 2, 1, 2],</a:t>
            </a:r>
          </a:p>
          <a:p>
            <a:r>
              <a:rPr lang="en-US" altLang="zh-TW" sz="2400" dirty="0"/>
              <a:t>       </a:t>
            </a:r>
            <a:r>
              <a:rPr lang="en-US" altLang="zh-TW" sz="2400" dirty="0" smtClean="0"/>
              <a:t>    [</a:t>
            </a:r>
            <a:r>
              <a:rPr lang="en-US" altLang="zh-TW" sz="2400" dirty="0"/>
              <a:t>6, 7, 6, 7, 6, 7]])</a:t>
            </a:r>
            <a:endParaRPr lang="zh-TW" altLang="en-US" sz="2400" dirty="0"/>
          </a:p>
        </p:txBody>
      </p:sp>
      <p:sp>
        <p:nvSpPr>
          <p:cNvPr id="5" name="矩形 4"/>
          <p:cNvSpPr/>
          <p:nvPr/>
        </p:nvSpPr>
        <p:spPr>
          <a:xfrm>
            <a:off x="2969741" y="4408151"/>
            <a:ext cx="2541373" cy="1569660"/>
          </a:xfrm>
          <a:prstGeom prst="rect">
            <a:avLst/>
          </a:prstGeom>
        </p:spPr>
        <p:txBody>
          <a:bodyPr wrap="square">
            <a:spAutoFit/>
          </a:bodyPr>
          <a:lstStyle/>
          <a:p>
            <a:r>
              <a:rPr lang="en-US" altLang="zh-TW" sz="2400" dirty="0"/>
              <a:t>array([[1, 2, 1, 2],</a:t>
            </a:r>
          </a:p>
          <a:p>
            <a:r>
              <a:rPr lang="en-US" altLang="zh-TW" sz="2400" dirty="0"/>
              <a:t>       </a:t>
            </a:r>
            <a:r>
              <a:rPr lang="en-US" altLang="zh-TW" sz="2400" dirty="0" smtClean="0"/>
              <a:t>    [</a:t>
            </a:r>
            <a:r>
              <a:rPr lang="en-US" altLang="zh-TW" sz="2400" dirty="0"/>
              <a:t>6, 7, 6, 7],</a:t>
            </a:r>
          </a:p>
          <a:p>
            <a:r>
              <a:rPr lang="en-US" altLang="zh-TW" sz="2400" dirty="0"/>
              <a:t>      </a:t>
            </a:r>
            <a:r>
              <a:rPr lang="en-US" altLang="zh-TW" sz="2400" dirty="0" smtClean="0"/>
              <a:t>     </a:t>
            </a:r>
            <a:r>
              <a:rPr lang="en-US" altLang="zh-TW" sz="2400" dirty="0"/>
              <a:t>[1, 2, 1, 2],</a:t>
            </a:r>
          </a:p>
          <a:p>
            <a:r>
              <a:rPr lang="en-US" altLang="zh-TW" sz="2400" dirty="0"/>
              <a:t>    </a:t>
            </a:r>
            <a:r>
              <a:rPr lang="en-US" altLang="zh-TW" sz="2400" dirty="0" smtClean="0"/>
              <a:t>       </a:t>
            </a:r>
            <a:r>
              <a:rPr lang="en-US" altLang="zh-TW" sz="2400" dirty="0"/>
              <a:t>[6, 7, 6, 7]])</a:t>
            </a:r>
            <a:endParaRPr lang="zh-TW" altLang="en-US" sz="2400" dirty="0"/>
          </a:p>
        </p:txBody>
      </p:sp>
      <p:pic>
        <p:nvPicPr>
          <p:cNvPr id="6" name="圖片 5">
            <a:extLst>
              <a:ext uri="{FF2B5EF4-FFF2-40B4-BE49-F238E27FC236}">
                <a16:creationId xmlns:a16="http://schemas.microsoft.com/office/drawing/2014/main" id="{016291E8-051C-4EDF-A068-4C8F8B0B05DB}"/>
              </a:ext>
            </a:extLst>
          </p:cNvPr>
          <p:cNvPicPr>
            <a:picLocks noChangeAspect="1"/>
          </p:cNvPicPr>
          <p:nvPr/>
        </p:nvPicPr>
        <p:blipFill>
          <a:blip r:embed="rId2"/>
          <a:stretch>
            <a:fillRect/>
          </a:stretch>
        </p:blipFill>
        <p:spPr>
          <a:xfrm>
            <a:off x="-88776" y="6207487"/>
            <a:ext cx="9232776" cy="675546"/>
          </a:xfrm>
          <a:prstGeom prst="rect">
            <a:avLst/>
          </a:prstGeom>
        </p:spPr>
      </p:pic>
    </p:spTree>
    <p:extLst>
      <p:ext uri="{BB962C8B-B14F-4D97-AF65-F5344CB8AC3E}">
        <p14:creationId xmlns:p14="http://schemas.microsoft.com/office/powerpoint/2010/main" val="31577831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347638" y="216845"/>
            <a:ext cx="8037555" cy="714031"/>
          </a:xfrm>
        </p:spPr>
        <p:txBody>
          <a:bodyPr>
            <a:normAutofit fontScale="90000"/>
          </a:bodyPr>
          <a:lstStyle/>
          <a:p>
            <a:r>
              <a:rPr lang="zh-TW" altLang="en-US" b="1" dirty="0"/>
              <a:t>從</a:t>
            </a:r>
            <a:r>
              <a:rPr lang="zh-TW" altLang="en-US" b="1" dirty="0" smtClean="0">
                <a:solidFill>
                  <a:srgbClr val="FF0000"/>
                </a:solidFill>
                <a:effectLst>
                  <a:outerShdw blurRad="38100" dist="38100" dir="2700000" algn="tl">
                    <a:srgbClr val="000000">
                      <a:alpha val="43137"/>
                    </a:srgbClr>
                  </a:outerShdw>
                </a:effectLst>
              </a:rPr>
              <a:t>工人</a:t>
            </a:r>
            <a:r>
              <a:rPr lang="en-US" altLang="zh-TW" b="1" dirty="0" smtClean="0">
                <a:solidFill>
                  <a:srgbClr val="00B0F0"/>
                </a:solidFill>
                <a:effectLst>
                  <a:outerShdw blurRad="38100" dist="38100" dir="2700000" algn="tl">
                    <a:srgbClr val="000000">
                      <a:alpha val="43137"/>
                    </a:srgbClr>
                  </a:outerShdw>
                </a:effectLst>
              </a:rPr>
              <a:t>(</a:t>
            </a:r>
            <a:r>
              <a:rPr lang="zh-TW" altLang="en-US" b="1" dirty="0" smtClean="0">
                <a:solidFill>
                  <a:srgbClr val="00B0F0"/>
                </a:solidFill>
                <a:effectLst>
                  <a:outerShdw blurRad="38100" dist="38100" dir="2700000" algn="tl">
                    <a:srgbClr val="000000">
                      <a:alpha val="43137"/>
                    </a:srgbClr>
                  </a:outerShdw>
                </a:effectLst>
              </a:rPr>
              <a:t>專家</a:t>
            </a:r>
            <a:r>
              <a:rPr lang="en-US" altLang="zh-TW" b="1" dirty="0" smtClean="0">
                <a:solidFill>
                  <a:srgbClr val="00B0F0"/>
                </a:solidFill>
                <a:effectLst>
                  <a:outerShdw blurRad="38100" dist="38100" dir="2700000" algn="tl">
                    <a:srgbClr val="000000">
                      <a:alpha val="43137"/>
                    </a:srgbClr>
                  </a:outerShdw>
                </a:effectLst>
              </a:rPr>
              <a:t>)</a:t>
            </a:r>
            <a:r>
              <a:rPr lang="zh-TW" altLang="en-US" b="1" dirty="0" smtClean="0">
                <a:solidFill>
                  <a:srgbClr val="FF0000"/>
                </a:solidFill>
                <a:effectLst>
                  <a:outerShdw blurRad="38100" dist="38100" dir="2700000" algn="tl">
                    <a:srgbClr val="000000">
                      <a:alpha val="43137"/>
                    </a:srgbClr>
                  </a:outerShdw>
                </a:effectLst>
              </a:rPr>
              <a:t>智慧</a:t>
            </a:r>
            <a:r>
              <a:rPr lang="zh-TW" altLang="en-US" b="1" dirty="0"/>
              <a:t>到</a:t>
            </a:r>
            <a:r>
              <a:rPr lang="zh-TW" altLang="en-US" b="1" dirty="0" smtClean="0">
                <a:solidFill>
                  <a:srgbClr val="FF0000"/>
                </a:solidFill>
                <a:effectLst>
                  <a:outerShdw blurRad="38100" dist="38100" dir="2700000" algn="tl">
                    <a:srgbClr val="000000">
                      <a:alpha val="43137"/>
                    </a:srgbClr>
                  </a:outerShdw>
                </a:effectLst>
              </a:rPr>
              <a:t>人工</a:t>
            </a:r>
            <a:r>
              <a:rPr lang="en-US" altLang="zh-TW" b="1" dirty="0" smtClean="0">
                <a:solidFill>
                  <a:srgbClr val="00B0F0"/>
                </a:solidFill>
                <a:effectLst>
                  <a:outerShdw blurRad="38100" dist="38100" dir="2700000" algn="tl">
                    <a:srgbClr val="000000">
                      <a:alpha val="43137"/>
                    </a:srgbClr>
                  </a:outerShdw>
                </a:effectLst>
              </a:rPr>
              <a:t>(</a:t>
            </a:r>
            <a:r>
              <a:rPr lang="zh-TW" altLang="en-US" b="1" dirty="0" smtClean="0">
                <a:solidFill>
                  <a:srgbClr val="00B0F0"/>
                </a:solidFill>
                <a:effectLst>
                  <a:outerShdw blurRad="38100" dist="38100" dir="2700000" algn="tl">
                    <a:srgbClr val="000000">
                      <a:alpha val="43137"/>
                    </a:srgbClr>
                  </a:outerShdw>
                </a:effectLst>
              </a:rPr>
              <a:t>機器</a:t>
            </a:r>
            <a:r>
              <a:rPr lang="en-US" altLang="zh-TW" b="1" dirty="0" smtClean="0">
                <a:solidFill>
                  <a:srgbClr val="00B0F0"/>
                </a:solidFill>
                <a:effectLst>
                  <a:outerShdw blurRad="38100" dist="38100" dir="2700000" algn="tl">
                    <a:srgbClr val="000000">
                      <a:alpha val="43137"/>
                    </a:srgbClr>
                  </a:outerShdw>
                </a:effectLst>
              </a:rPr>
              <a:t>)</a:t>
            </a:r>
            <a:r>
              <a:rPr lang="zh-TW" altLang="en-US" b="1" dirty="0" smtClean="0">
                <a:solidFill>
                  <a:srgbClr val="FF0000"/>
                </a:solidFill>
                <a:effectLst>
                  <a:outerShdw blurRad="38100" dist="38100" dir="2700000" algn="tl">
                    <a:srgbClr val="000000">
                      <a:alpha val="43137"/>
                    </a:srgbClr>
                  </a:outerShdw>
                </a:effectLst>
              </a:rPr>
              <a:t>智慧</a:t>
            </a:r>
            <a:endParaRPr lang="zh-TW" altLang="en-US" dirty="0"/>
          </a:p>
        </p:txBody>
      </p:sp>
      <p:pic>
        <p:nvPicPr>
          <p:cNvPr id="4" name="內容版面配置區 3"/>
          <p:cNvPicPr>
            <a:picLocks noGrp="1" noChangeAspect="1"/>
          </p:cNvPicPr>
          <p:nvPr>
            <p:ph idx="1"/>
          </p:nvPr>
        </p:nvPicPr>
        <p:blipFill>
          <a:blip r:embed="rId2"/>
          <a:stretch>
            <a:fillRect/>
          </a:stretch>
        </p:blipFill>
        <p:spPr>
          <a:xfrm>
            <a:off x="347638" y="865380"/>
            <a:ext cx="8423844" cy="5407603"/>
          </a:xfrm>
          <a:prstGeom prst="rect">
            <a:avLst/>
          </a:prstGeom>
        </p:spPr>
      </p:pic>
      <p:pic>
        <p:nvPicPr>
          <p:cNvPr id="5" name="圖片 4">
            <a:extLst>
              <a:ext uri="{FF2B5EF4-FFF2-40B4-BE49-F238E27FC236}">
                <a16:creationId xmlns:a16="http://schemas.microsoft.com/office/drawing/2014/main" id="{016291E8-051C-4EDF-A068-4C8F8B0B05DB}"/>
              </a:ext>
            </a:extLst>
          </p:cNvPr>
          <p:cNvPicPr>
            <a:picLocks noChangeAspect="1"/>
          </p:cNvPicPr>
          <p:nvPr/>
        </p:nvPicPr>
        <p:blipFill>
          <a:blip r:embed="rId3"/>
          <a:stretch>
            <a:fillRect/>
          </a:stretch>
        </p:blipFill>
        <p:spPr>
          <a:xfrm>
            <a:off x="-88776" y="6207487"/>
            <a:ext cx="9232776" cy="675546"/>
          </a:xfrm>
          <a:prstGeom prst="rect">
            <a:avLst/>
          </a:prstGeom>
        </p:spPr>
      </p:pic>
    </p:spTree>
    <p:extLst>
      <p:ext uri="{BB962C8B-B14F-4D97-AF65-F5344CB8AC3E}">
        <p14:creationId xmlns:p14="http://schemas.microsoft.com/office/powerpoint/2010/main" val="341228117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sp>
        <p:nvSpPr>
          <p:cNvPr id="4" name="矩形 3"/>
          <p:cNvSpPr/>
          <p:nvPr/>
        </p:nvSpPr>
        <p:spPr>
          <a:xfrm>
            <a:off x="0" y="0"/>
            <a:ext cx="9144000" cy="68580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a:p>
        </p:txBody>
      </p:sp>
      <p:sp>
        <p:nvSpPr>
          <p:cNvPr id="5" name="矩形 4"/>
          <p:cNvSpPr/>
          <p:nvPr/>
        </p:nvSpPr>
        <p:spPr>
          <a:xfrm>
            <a:off x="476033" y="2528474"/>
            <a:ext cx="7709996" cy="1846659"/>
          </a:xfrm>
          <a:prstGeom prst="rect">
            <a:avLst/>
          </a:prstGeom>
        </p:spPr>
        <p:txBody>
          <a:bodyPr wrap="none">
            <a:spAutoFit/>
          </a:bodyPr>
          <a:lstStyle/>
          <a:p>
            <a:r>
              <a:rPr lang="en-US" altLang="zh-TW" sz="6600" b="1" dirty="0" smtClean="0">
                <a:solidFill>
                  <a:schemeClr val="bg1"/>
                </a:solidFill>
                <a:effectLst>
                  <a:outerShdw blurRad="38100" dist="38100" dir="2700000" algn="tl">
                    <a:srgbClr val="000000">
                      <a:alpha val="43137"/>
                    </a:srgbClr>
                  </a:outerShdw>
                </a:effectLst>
              </a:rPr>
              <a:t>NUMPY</a:t>
            </a:r>
            <a:r>
              <a:rPr lang="zh-TW" altLang="en-US" sz="6600" b="1" dirty="0" smtClean="0">
                <a:solidFill>
                  <a:schemeClr val="bg1"/>
                </a:solidFill>
                <a:effectLst>
                  <a:outerShdw blurRad="38100" dist="38100" dir="2700000" algn="tl">
                    <a:srgbClr val="000000">
                      <a:alpha val="43137"/>
                    </a:srgbClr>
                  </a:outerShdw>
                </a:effectLst>
              </a:rPr>
              <a:t> </a:t>
            </a:r>
            <a:r>
              <a:rPr lang="en-US" altLang="zh-TW" sz="6600" b="1" dirty="0" err="1" smtClean="0">
                <a:solidFill>
                  <a:schemeClr val="bg1"/>
                </a:solidFill>
                <a:effectLst>
                  <a:outerShdw blurRad="38100" dist="38100" dir="2700000" algn="tl">
                    <a:srgbClr val="000000">
                      <a:alpha val="43137"/>
                    </a:srgbClr>
                  </a:outerShdw>
                </a:effectLst>
              </a:rPr>
              <a:t>ndarray</a:t>
            </a:r>
            <a:r>
              <a:rPr lang="zh-TW" altLang="en-US" sz="6600" b="1" dirty="0" smtClean="0">
                <a:solidFill>
                  <a:schemeClr val="bg1"/>
                </a:solidFill>
                <a:effectLst>
                  <a:outerShdw blurRad="38100" dist="38100" dir="2700000" algn="tl">
                    <a:srgbClr val="000000">
                      <a:alpha val="43137"/>
                    </a:srgbClr>
                  </a:outerShdw>
                </a:effectLst>
              </a:rPr>
              <a:t> 運算</a:t>
            </a:r>
            <a:endParaRPr lang="en-US" altLang="zh-TW" sz="6600" b="1" dirty="0" smtClean="0">
              <a:solidFill>
                <a:schemeClr val="bg1"/>
              </a:solidFill>
              <a:effectLst>
                <a:outerShdw blurRad="38100" dist="38100" dir="2700000" algn="tl">
                  <a:srgbClr val="000000">
                    <a:alpha val="43137"/>
                  </a:srgbClr>
                </a:outerShdw>
              </a:effectLst>
            </a:endParaRPr>
          </a:p>
          <a:p>
            <a:r>
              <a:rPr lang="en-US" altLang="zh-TW" sz="4800" b="1" dirty="0"/>
              <a:t>Array shape </a:t>
            </a:r>
            <a:r>
              <a:rPr lang="en-US" altLang="zh-TW" sz="4800" b="1" dirty="0" smtClean="0"/>
              <a:t>manipulation</a:t>
            </a:r>
            <a:endParaRPr lang="zh-TW" altLang="en-US" sz="4800" b="1" dirty="0">
              <a:solidFill>
                <a:schemeClr val="bg1"/>
              </a:solidFill>
              <a:effectLst>
                <a:outerShdw blurRad="38100" dist="38100" dir="2700000" algn="tl">
                  <a:srgbClr val="000000">
                    <a:alpha val="43137"/>
                  </a:srgbClr>
                </a:outerShdw>
              </a:effectLst>
            </a:endParaRPr>
          </a:p>
        </p:txBody>
      </p:sp>
      <p:sp>
        <p:nvSpPr>
          <p:cNvPr id="6" name="矩形 5"/>
          <p:cNvSpPr/>
          <p:nvPr/>
        </p:nvSpPr>
        <p:spPr>
          <a:xfrm>
            <a:off x="398370" y="4675883"/>
            <a:ext cx="7194598" cy="1200329"/>
          </a:xfrm>
          <a:prstGeom prst="rect">
            <a:avLst/>
          </a:prstGeom>
        </p:spPr>
        <p:txBody>
          <a:bodyPr wrap="none">
            <a:spAutoFit/>
          </a:bodyPr>
          <a:lstStyle/>
          <a:p>
            <a:r>
              <a:rPr lang="zh-TW" altLang="en-US" sz="7200" dirty="0" smtClean="0"/>
              <a:t> </a:t>
            </a:r>
            <a:r>
              <a:rPr lang="en-US" altLang="zh-TW" sz="7200" dirty="0" smtClean="0"/>
              <a:t>2</a:t>
            </a:r>
            <a:r>
              <a:rPr lang="zh-TW" altLang="en-US" sz="7200" dirty="0" smtClean="0"/>
              <a:t>*</a:t>
            </a:r>
            <a:r>
              <a:rPr lang="en-US" altLang="zh-TW" sz="7200" dirty="0" smtClean="0"/>
              <a:t>3---&gt;3*2</a:t>
            </a:r>
            <a:r>
              <a:rPr lang="en-US" altLang="zh-TW" sz="7200" dirty="0"/>
              <a:t>---&gt;</a:t>
            </a:r>
            <a:r>
              <a:rPr lang="en-US" altLang="zh-TW" sz="7200" dirty="0" smtClean="0">
                <a:sym typeface="Wingdings" panose="05000000000000000000" pitchFamily="2" charset="2"/>
              </a:rPr>
              <a:t>6*1</a:t>
            </a:r>
            <a:endParaRPr lang="en-US" altLang="zh-TW" sz="7200" dirty="0"/>
          </a:p>
        </p:txBody>
      </p:sp>
    </p:spTree>
    <p:extLst>
      <p:ext uri="{BB962C8B-B14F-4D97-AF65-F5344CB8AC3E}">
        <p14:creationId xmlns:p14="http://schemas.microsoft.com/office/powerpoint/2010/main" val="286151852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687858" y="1922674"/>
            <a:ext cx="7574692" cy="2800767"/>
          </a:xfrm>
          <a:prstGeom prst="rect">
            <a:avLst/>
          </a:prstGeom>
        </p:spPr>
        <p:txBody>
          <a:bodyPr wrap="square">
            <a:spAutoFit/>
          </a:bodyPr>
          <a:lstStyle/>
          <a:p>
            <a:r>
              <a:rPr lang="zh-TW" altLang="en-US" sz="4400" dirty="0"/>
              <a:t>import numpy as np</a:t>
            </a:r>
          </a:p>
          <a:p>
            <a:endParaRPr lang="zh-TW" altLang="en-US" sz="4400" dirty="0"/>
          </a:p>
          <a:p>
            <a:r>
              <a:rPr lang="zh-TW" altLang="en-US" sz="4400" dirty="0"/>
              <a:t>x = np.arange(2,10).reshape(2,4)</a:t>
            </a:r>
          </a:p>
          <a:p>
            <a:r>
              <a:rPr lang="zh-TW" altLang="en-US" sz="4400" dirty="0"/>
              <a:t>x</a:t>
            </a:r>
          </a:p>
        </p:txBody>
      </p:sp>
      <p:sp>
        <p:nvSpPr>
          <p:cNvPr id="3" name="矩形 2"/>
          <p:cNvSpPr/>
          <p:nvPr/>
        </p:nvSpPr>
        <p:spPr>
          <a:xfrm>
            <a:off x="687858" y="4885208"/>
            <a:ext cx="7236941" cy="1323439"/>
          </a:xfrm>
          <a:prstGeom prst="rect">
            <a:avLst/>
          </a:prstGeom>
        </p:spPr>
        <p:txBody>
          <a:bodyPr wrap="square">
            <a:spAutoFit/>
          </a:bodyPr>
          <a:lstStyle/>
          <a:p>
            <a:r>
              <a:rPr lang="en-US" altLang="zh-TW" sz="4000" dirty="0"/>
              <a:t>y = </a:t>
            </a:r>
            <a:r>
              <a:rPr lang="en-US" altLang="zh-TW" sz="4000" dirty="0" err="1"/>
              <a:t>np.arange</a:t>
            </a:r>
            <a:r>
              <a:rPr lang="en-US" altLang="zh-TW" sz="4000" dirty="0"/>
              <a:t>(2,10).reshape(4,2)</a:t>
            </a:r>
          </a:p>
          <a:p>
            <a:r>
              <a:rPr lang="en-US" altLang="zh-TW" sz="4000" dirty="0"/>
              <a:t>y</a:t>
            </a:r>
            <a:endParaRPr lang="zh-TW" altLang="en-US" sz="4000" dirty="0"/>
          </a:p>
        </p:txBody>
      </p:sp>
      <p:sp>
        <p:nvSpPr>
          <p:cNvPr id="5" name="矩形 4"/>
          <p:cNvSpPr/>
          <p:nvPr/>
        </p:nvSpPr>
        <p:spPr>
          <a:xfrm>
            <a:off x="247135" y="422598"/>
            <a:ext cx="8732107" cy="769441"/>
          </a:xfrm>
          <a:prstGeom prst="rect">
            <a:avLst/>
          </a:prstGeom>
        </p:spPr>
        <p:txBody>
          <a:bodyPr wrap="square">
            <a:spAutoFit/>
          </a:bodyPr>
          <a:lstStyle/>
          <a:p>
            <a:r>
              <a:rPr lang="en-US" altLang="zh-TW" sz="4400" dirty="0"/>
              <a:t>Array shape </a:t>
            </a:r>
            <a:r>
              <a:rPr lang="en-US" altLang="zh-TW" sz="4400" dirty="0" smtClean="0"/>
              <a:t>manipulation::</a:t>
            </a:r>
            <a:r>
              <a:rPr lang="en-US" altLang="zh-TW" sz="4400" dirty="0"/>
              <a:t>reshape()</a:t>
            </a:r>
          </a:p>
        </p:txBody>
      </p:sp>
      <p:pic>
        <p:nvPicPr>
          <p:cNvPr id="6" name="圖片 5">
            <a:extLst>
              <a:ext uri="{FF2B5EF4-FFF2-40B4-BE49-F238E27FC236}">
                <a16:creationId xmlns:a16="http://schemas.microsoft.com/office/drawing/2014/main" id="{016291E8-051C-4EDF-A068-4C8F8B0B05DB}"/>
              </a:ext>
            </a:extLst>
          </p:cNvPr>
          <p:cNvPicPr>
            <a:picLocks noChangeAspect="1"/>
          </p:cNvPicPr>
          <p:nvPr/>
        </p:nvPicPr>
        <p:blipFill>
          <a:blip r:embed="rId2"/>
          <a:stretch>
            <a:fillRect/>
          </a:stretch>
        </p:blipFill>
        <p:spPr>
          <a:xfrm>
            <a:off x="-88776" y="6207487"/>
            <a:ext cx="9232776" cy="675546"/>
          </a:xfrm>
          <a:prstGeom prst="rect">
            <a:avLst/>
          </a:prstGeom>
        </p:spPr>
      </p:pic>
    </p:spTree>
    <p:extLst>
      <p:ext uri="{BB962C8B-B14F-4D97-AF65-F5344CB8AC3E}">
        <p14:creationId xmlns:p14="http://schemas.microsoft.com/office/powerpoint/2010/main" val="281023733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a:picLocks noChangeAspect="1"/>
          </p:cNvPicPr>
          <p:nvPr/>
        </p:nvPicPr>
        <p:blipFill>
          <a:blip r:embed="rId2"/>
          <a:stretch>
            <a:fillRect/>
          </a:stretch>
        </p:blipFill>
        <p:spPr>
          <a:xfrm>
            <a:off x="564293" y="1497510"/>
            <a:ext cx="7451450" cy="3881797"/>
          </a:xfrm>
          <a:prstGeom prst="rect">
            <a:avLst/>
          </a:prstGeom>
        </p:spPr>
      </p:pic>
      <p:pic>
        <p:nvPicPr>
          <p:cNvPr id="3" name="圖片 2">
            <a:extLst>
              <a:ext uri="{FF2B5EF4-FFF2-40B4-BE49-F238E27FC236}">
                <a16:creationId xmlns:a16="http://schemas.microsoft.com/office/drawing/2014/main" id="{016291E8-051C-4EDF-A068-4C8F8B0B05DB}"/>
              </a:ext>
            </a:extLst>
          </p:cNvPr>
          <p:cNvPicPr>
            <a:picLocks noChangeAspect="1"/>
          </p:cNvPicPr>
          <p:nvPr/>
        </p:nvPicPr>
        <p:blipFill>
          <a:blip r:embed="rId3"/>
          <a:stretch>
            <a:fillRect/>
          </a:stretch>
        </p:blipFill>
        <p:spPr>
          <a:xfrm>
            <a:off x="-88776" y="6207487"/>
            <a:ext cx="9232776" cy="675546"/>
          </a:xfrm>
          <a:prstGeom prst="rect">
            <a:avLst/>
          </a:prstGeom>
        </p:spPr>
      </p:pic>
    </p:spTree>
    <p:extLst>
      <p:ext uri="{BB962C8B-B14F-4D97-AF65-F5344CB8AC3E}">
        <p14:creationId xmlns:p14="http://schemas.microsoft.com/office/powerpoint/2010/main" val="339766922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sz="3200" b="1" dirty="0"/>
              <a:t>Array shape manipulation</a:t>
            </a:r>
            <a:br>
              <a:rPr lang="en-US" altLang="zh-TW" sz="3200" b="1" dirty="0"/>
            </a:br>
            <a:r>
              <a:rPr lang="en-US" altLang="zh-TW" sz="3200" b="1" dirty="0" smtClean="0">
                <a:solidFill>
                  <a:srgbClr val="FF0000"/>
                </a:solidFill>
                <a:effectLst>
                  <a:outerShdw blurRad="38100" dist="38100" dir="2700000" algn="tl">
                    <a:srgbClr val="000000">
                      <a:alpha val="43137"/>
                    </a:srgbClr>
                  </a:outerShdw>
                </a:effectLst>
              </a:rPr>
              <a:t>Flattening</a:t>
            </a:r>
            <a:r>
              <a:rPr lang="en-US" altLang="zh-TW" sz="3200" dirty="0" smtClean="0"/>
              <a:t> and Transpose</a:t>
            </a:r>
            <a:endParaRPr lang="zh-TW" altLang="en-US" sz="3200" dirty="0"/>
          </a:p>
        </p:txBody>
      </p:sp>
      <p:sp>
        <p:nvSpPr>
          <p:cNvPr id="4" name="矩形 3"/>
          <p:cNvSpPr/>
          <p:nvPr/>
        </p:nvSpPr>
        <p:spPr>
          <a:xfrm>
            <a:off x="918518" y="2240862"/>
            <a:ext cx="7113373" cy="954107"/>
          </a:xfrm>
          <a:prstGeom prst="rect">
            <a:avLst/>
          </a:prstGeom>
        </p:spPr>
        <p:txBody>
          <a:bodyPr wrap="square">
            <a:spAutoFit/>
          </a:bodyPr>
          <a:lstStyle/>
          <a:p>
            <a:r>
              <a:rPr lang="en-US" altLang="zh-TW" sz="2800" dirty="0" err="1"/>
              <a:t>ar</a:t>
            </a:r>
            <a:r>
              <a:rPr lang="en-US" altLang="zh-TW" sz="2800" dirty="0"/>
              <a:t>=</a:t>
            </a:r>
            <a:r>
              <a:rPr lang="en-US" altLang="zh-TW" sz="2800" dirty="0" err="1"/>
              <a:t>np.array</a:t>
            </a:r>
            <a:r>
              <a:rPr lang="en-US" altLang="zh-TW" sz="2800" dirty="0"/>
              <a:t>([</a:t>
            </a:r>
            <a:r>
              <a:rPr lang="en-US" altLang="zh-TW" sz="2800" dirty="0" err="1"/>
              <a:t>np.arange</a:t>
            </a:r>
            <a:r>
              <a:rPr lang="en-US" altLang="zh-TW" sz="2800" dirty="0"/>
              <a:t>(1,6</a:t>
            </a:r>
            <a:r>
              <a:rPr lang="en-US" altLang="zh-TW" sz="2800" dirty="0" smtClean="0"/>
              <a:t>),</a:t>
            </a:r>
            <a:r>
              <a:rPr lang="en-US" altLang="zh-TW" sz="2800" dirty="0" err="1" smtClean="0"/>
              <a:t>np.arange</a:t>
            </a:r>
            <a:r>
              <a:rPr lang="en-US" altLang="zh-TW" sz="2800" dirty="0" smtClean="0"/>
              <a:t>(10,15</a:t>
            </a:r>
            <a:r>
              <a:rPr lang="en-US" altLang="zh-TW" sz="2800" dirty="0"/>
              <a:t>)]); </a:t>
            </a:r>
            <a:endParaRPr lang="en-US" altLang="zh-TW" sz="2800" dirty="0" smtClean="0"/>
          </a:p>
          <a:p>
            <a:r>
              <a:rPr lang="en-US" altLang="zh-TW" sz="2800" dirty="0" err="1" smtClean="0"/>
              <a:t>ar</a:t>
            </a:r>
            <a:endParaRPr lang="zh-TW" altLang="en-US" sz="2800" dirty="0"/>
          </a:p>
        </p:txBody>
      </p:sp>
      <p:sp>
        <p:nvSpPr>
          <p:cNvPr id="5" name="矩形 4"/>
          <p:cNvSpPr/>
          <p:nvPr/>
        </p:nvSpPr>
        <p:spPr>
          <a:xfrm>
            <a:off x="918518" y="3507945"/>
            <a:ext cx="1818959" cy="646331"/>
          </a:xfrm>
          <a:prstGeom prst="rect">
            <a:avLst/>
          </a:prstGeom>
        </p:spPr>
        <p:txBody>
          <a:bodyPr wrap="none">
            <a:spAutoFit/>
          </a:bodyPr>
          <a:lstStyle/>
          <a:p>
            <a:r>
              <a:rPr lang="en-US" altLang="zh-TW" sz="3600" dirty="0" err="1"/>
              <a:t>ar.ravel</a:t>
            </a:r>
            <a:r>
              <a:rPr lang="en-US" altLang="zh-TW" sz="3600" dirty="0"/>
              <a:t>()</a:t>
            </a:r>
            <a:endParaRPr lang="zh-TW" altLang="en-US" sz="3600" dirty="0"/>
          </a:p>
        </p:txBody>
      </p:sp>
      <p:sp>
        <p:nvSpPr>
          <p:cNvPr id="6" name="矩形 5"/>
          <p:cNvSpPr/>
          <p:nvPr/>
        </p:nvSpPr>
        <p:spPr>
          <a:xfrm>
            <a:off x="4572000" y="4809522"/>
            <a:ext cx="2080121" cy="646331"/>
          </a:xfrm>
          <a:prstGeom prst="rect">
            <a:avLst/>
          </a:prstGeom>
        </p:spPr>
        <p:txBody>
          <a:bodyPr wrap="none">
            <a:spAutoFit/>
          </a:bodyPr>
          <a:lstStyle/>
          <a:p>
            <a:r>
              <a:rPr lang="en-US" altLang="zh-TW" sz="3600" dirty="0" err="1"/>
              <a:t>ar.</a:t>
            </a:r>
            <a:r>
              <a:rPr lang="en-US" altLang="zh-TW" sz="3600" dirty="0" err="1">
                <a:solidFill>
                  <a:srgbClr val="FF0000"/>
                </a:solidFill>
              </a:rPr>
              <a:t>T</a:t>
            </a:r>
            <a:r>
              <a:rPr lang="en-US" altLang="zh-TW" sz="3600" dirty="0" err="1"/>
              <a:t>.ravel</a:t>
            </a:r>
            <a:r>
              <a:rPr lang="en-US" altLang="zh-TW" sz="3600" dirty="0"/>
              <a:t>()</a:t>
            </a:r>
            <a:endParaRPr lang="zh-TW" altLang="en-US" sz="3600" dirty="0"/>
          </a:p>
        </p:txBody>
      </p:sp>
      <p:sp>
        <p:nvSpPr>
          <p:cNvPr id="3" name="矩形 2"/>
          <p:cNvSpPr/>
          <p:nvPr/>
        </p:nvSpPr>
        <p:spPr>
          <a:xfrm>
            <a:off x="4572000" y="3631512"/>
            <a:ext cx="1150123" cy="923330"/>
          </a:xfrm>
          <a:prstGeom prst="rect">
            <a:avLst/>
          </a:prstGeom>
        </p:spPr>
        <p:txBody>
          <a:bodyPr wrap="none">
            <a:spAutoFit/>
          </a:bodyPr>
          <a:lstStyle/>
          <a:p>
            <a:r>
              <a:rPr lang="en-US" altLang="zh-TW" sz="5400" dirty="0" err="1"/>
              <a:t>ar.T</a:t>
            </a:r>
            <a:endParaRPr lang="zh-TW" altLang="en-US" sz="5400" dirty="0"/>
          </a:p>
        </p:txBody>
      </p:sp>
      <p:pic>
        <p:nvPicPr>
          <p:cNvPr id="7" name="圖片 6">
            <a:extLst>
              <a:ext uri="{FF2B5EF4-FFF2-40B4-BE49-F238E27FC236}">
                <a16:creationId xmlns:a16="http://schemas.microsoft.com/office/drawing/2014/main" id="{016291E8-051C-4EDF-A068-4C8F8B0B05DB}"/>
              </a:ext>
            </a:extLst>
          </p:cNvPr>
          <p:cNvPicPr>
            <a:picLocks noChangeAspect="1"/>
          </p:cNvPicPr>
          <p:nvPr/>
        </p:nvPicPr>
        <p:blipFill>
          <a:blip r:embed="rId2"/>
          <a:stretch>
            <a:fillRect/>
          </a:stretch>
        </p:blipFill>
        <p:spPr>
          <a:xfrm>
            <a:off x="-88776" y="6207487"/>
            <a:ext cx="9232776" cy="675546"/>
          </a:xfrm>
          <a:prstGeom prst="rect">
            <a:avLst/>
          </a:prstGeom>
        </p:spPr>
      </p:pic>
    </p:spTree>
    <p:extLst>
      <p:ext uri="{BB962C8B-B14F-4D97-AF65-F5344CB8AC3E}">
        <p14:creationId xmlns:p14="http://schemas.microsoft.com/office/powerpoint/2010/main" val="119839996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Adding a dimension</a:t>
            </a:r>
            <a:endParaRPr lang="zh-TW" altLang="en-US" dirty="0"/>
          </a:p>
        </p:txBody>
      </p:sp>
      <p:sp>
        <p:nvSpPr>
          <p:cNvPr id="3" name="內容版面配置區 2"/>
          <p:cNvSpPr>
            <a:spLocks noGrp="1"/>
          </p:cNvSpPr>
          <p:nvPr>
            <p:ph idx="1"/>
          </p:nvPr>
        </p:nvSpPr>
        <p:spPr>
          <a:xfrm>
            <a:off x="1077614" y="1670382"/>
            <a:ext cx="4750658" cy="1669774"/>
          </a:xfrm>
          <a:solidFill>
            <a:schemeClr val="accent4">
              <a:lumMod val="20000"/>
              <a:lumOff val="80000"/>
            </a:schemeClr>
          </a:solidFill>
        </p:spPr>
        <p:txBody>
          <a:bodyPr>
            <a:noAutofit/>
          </a:bodyPr>
          <a:lstStyle/>
          <a:p>
            <a:pPr marL="0" indent="0">
              <a:buNone/>
            </a:pPr>
            <a:r>
              <a:rPr lang="en-US" altLang="zh-TW" sz="3200" dirty="0" err="1"/>
              <a:t>ar</a:t>
            </a:r>
            <a:r>
              <a:rPr lang="en-US" altLang="zh-TW" sz="3200" dirty="0"/>
              <a:t>=</a:t>
            </a:r>
            <a:r>
              <a:rPr lang="en-US" altLang="zh-TW" sz="3200" dirty="0" err="1"/>
              <a:t>np.array</a:t>
            </a:r>
            <a:r>
              <a:rPr lang="en-US" altLang="zh-TW" sz="3200" dirty="0"/>
              <a:t>([14,15,16]); </a:t>
            </a:r>
            <a:r>
              <a:rPr lang="en-US" altLang="zh-TW" sz="3200" dirty="0" err="1" smtClean="0"/>
              <a:t>ar.shape</a:t>
            </a:r>
            <a:endParaRPr lang="en-US" altLang="zh-TW" sz="3200" dirty="0" smtClean="0"/>
          </a:p>
          <a:p>
            <a:pPr marL="0" indent="0">
              <a:buNone/>
            </a:pPr>
            <a:r>
              <a:rPr lang="en-US" altLang="zh-TW" sz="3200" dirty="0" err="1"/>
              <a:t>ar</a:t>
            </a:r>
            <a:endParaRPr lang="zh-TW" altLang="en-US" sz="3200" dirty="0"/>
          </a:p>
        </p:txBody>
      </p:sp>
      <p:sp>
        <p:nvSpPr>
          <p:cNvPr id="4" name="矩形 3"/>
          <p:cNvSpPr/>
          <p:nvPr/>
        </p:nvSpPr>
        <p:spPr>
          <a:xfrm>
            <a:off x="628650" y="5594790"/>
            <a:ext cx="7352271" cy="646331"/>
          </a:xfrm>
          <a:prstGeom prst="rect">
            <a:avLst/>
          </a:prstGeom>
        </p:spPr>
        <p:txBody>
          <a:bodyPr wrap="square">
            <a:spAutoFit/>
          </a:bodyPr>
          <a:lstStyle/>
          <a:p>
            <a:r>
              <a:rPr lang="en-US" altLang="zh-TW" dirty="0" smtClean="0"/>
              <a:t>https://github.com/femibyte/mastering_pandas/blob/master/MasteringPandas-chap3_DataStructures.ipynb</a:t>
            </a:r>
            <a:endParaRPr lang="zh-TW" altLang="en-US" dirty="0"/>
          </a:p>
        </p:txBody>
      </p:sp>
      <p:sp>
        <p:nvSpPr>
          <p:cNvPr id="6" name="內容版面配置區 2"/>
          <p:cNvSpPr txBox="1">
            <a:spLocks/>
          </p:cNvSpPr>
          <p:nvPr/>
        </p:nvSpPr>
        <p:spPr>
          <a:xfrm>
            <a:off x="1077614" y="3607157"/>
            <a:ext cx="4750658" cy="1461448"/>
          </a:xfrm>
          <a:prstGeom prst="rect">
            <a:avLst/>
          </a:prstGeom>
          <a:solidFill>
            <a:schemeClr val="accent6">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TW" sz="3200" dirty="0" err="1"/>
              <a:t>ar</a:t>
            </a:r>
            <a:r>
              <a:rPr lang="en-US" altLang="zh-TW" sz="3200" dirty="0"/>
              <a:t>=</a:t>
            </a:r>
            <a:r>
              <a:rPr lang="en-US" altLang="zh-TW" sz="3200" dirty="0" err="1"/>
              <a:t>ar</a:t>
            </a:r>
            <a:r>
              <a:rPr lang="en-US" altLang="zh-TW" sz="3200" dirty="0"/>
              <a:t>[:, </a:t>
            </a:r>
            <a:r>
              <a:rPr lang="en-US" altLang="zh-TW" sz="3200" b="1" dirty="0" err="1">
                <a:solidFill>
                  <a:srgbClr val="FF0000"/>
                </a:solidFill>
                <a:effectLst>
                  <a:outerShdw blurRad="38100" dist="38100" dir="2700000" algn="tl">
                    <a:srgbClr val="000000">
                      <a:alpha val="43137"/>
                    </a:srgbClr>
                  </a:outerShdw>
                </a:effectLst>
              </a:rPr>
              <a:t>np.newaxis</a:t>
            </a:r>
            <a:r>
              <a:rPr lang="en-US" altLang="zh-TW" sz="3200" dirty="0"/>
              <a:t>]; </a:t>
            </a:r>
            <a:r>
              <a:rPr lang="en-US" altLang="zh-TW" sz="3200" dirty="0" err="1" smtClean="0"/>
              <a:t>ar.shape</a:t>
            </a:r>
            <a:endParaRPr lang="en-US" altLang="zh-TW" sz="3200" dirty="0" smtClean="0"/>
          </a:p>
          <a:p>
            <a:pPr marL="0" indent="0">
              <a:buNone/>
            </a:pPr>
            <a:r>
              <a:rPr lang="en-US" altLang="zh-TW" sz="3200" dirty="0" err="1" smtClean="0"/>
              <a:t>ar</a:t>
            </a:r>
            <a:endParaRPr lang="zh-TW" altLang="en-US" sz="3200" dirty="0"/>
          </a:p>
        </p:txBody>
      </p:sp>
      <p:sp>
        <p:nvSpPr>
          <p:cNvPr id="5" name="矩形 4"/>
          <p:cNvSpPr/>
          <p:nvPr/>
        </p:nvSpPr>
        <p:spPr>
          <a:xfrm>
            <a:off x="128192" y="2233693"/>
            <a:ext cx="500458" cy="369332"/>
          </a:xfrm>
          <a:prstGeom prst="rect">
            <a:avLst/>
          </a:prstGeom>
        </p:spPr>
        <p:txBody>
          <a:bodyPr wrap="none">
            <a:spAutoFit/>
          </a:bodyPr>
          <a:lstStyle/>
          <a:p>
            <a:r>
              <a:rPr lang="en-US" altLang="zh-TW" dirty="0"/>
              <a:t>(3,)</a:t>
            </a:r>
            <a:endParaRPr lang="zh-TW" altLang="en-US" dirty="0"/>
          </a:p>
        </p:txBody>
      </p:sp>
      <p:sp>
        <p:nvSpPr>
          <p:cNvPr id="7" name="矩形 6"/>
          <p:cNvSpPr/>
          <p:nvPr/>
        </p:nvSpPr>
        <p:spPr>
          <a:xfrm>
            <a:off x="293462" y="4232185"/>
            <a:ext cx="670376" cy="369332"/>
          </a:xfrm>
          <a:prstGeom prst="rect">
            <a:avLst/>
          </a:prstGeom>
        </p:spPr>
        <p:txBody>
          <a:bodyPr wrap="none">
            <a:spAutoFit/>
          </a:bodyPr>
          <a:lstStyle/>
          <a:p>
            <a:r>
              <a:rPr lang="en-US" altLang="zh-TW" dirty="0"/>
              <a:t>(3, 1)</a:t>
            </a:r>
            <a:endParaRPr lang="zh-TW" altLang="en-US" dirty="0"/>
          </a:p>
        </p:txBody>
      </p:sp>
      <p:sp>
        <p:nvSpPr>
          <p:cNvPr id="8" name="矩形 7"/>
          <p:cNvSpPr/>
          <p:nvPr/>
        </p:nvSpPr>
        <p:spPr>
          <a:xfrm>
            <a:off x="2286000" y="3105835"/>
            <a:ext cx="2014151" cy="369332"/>
          </a:xfrm>
          <a:prstGeom prst="rect">
            <a:avLst/>
          </a:prstGeom>
        </p:spPr>
        <p:txBody>
          <a:bodyPr wrap="square">
            <a:spAutoFit/>
          </a:bodyPr>
          <a:lstStyle/>
          <a:p>
            <a:r>
              <a:rPr lang="en-US" altLang="zh-TW" dirty="0" smtClean="0"/>
              <a:t>array</a:t>
            </a:r>
            <a:r>
              <a:rPr lang="en-US" altLang="zh-TW" dirty="0"/>
              <a:t>([14, 15, 16])</a:t>
            </a:r>
            <a:endParaRPr lang="zh-TW" altLang="en-US" dirty="0"/>
          </a:p>
        </p:txBody>
      </p:sp>
      <p:sp>
        <p:nvSpPr>
          <p:cNvPr id="9" name="矩形 8"/>
          <p:cNvSpPr/>
          <p:nvPr/>
        </p:nvSpPr>
        <p:spPr>
          <a:xfrm>
            <a:off x="2656702" y="4600430"/>
            <a:ext cx="1421028" cy="923330"/>
          </a:xfrm>
          <a:prstGeom prst="rect">
            <a:avLst/>
          </a:prstGeom>
        </p:spPr>
        <p:txBody>
          <a:bodyPr wrap="square">
            <a:spAutoFit/>
          </a:bodyPr>
          <a:lstStyle/>
          <a:p>
            <a:r>
              <a:rPr lang="en-US" altLang="zh-TW" dirty="0"/>
              <a:t>array([[14],</a:t>
            </a:r>
          </a:p>
          <a:p>
            <a:r>
              <a:rPr lang="en-US" altLang="zh-TW" dirty="0"/>
              <a:t>       [15],</a:t>
            </a:r>
          </a:p>
          <a:p>
            <a:r>
              <a:rPr lang="en-US" altLang="zh-TW" dirty="0"/>
              <a:t>       [16</a:t>
            </a:r>
            <a:r>
              <a:rPr lang="en-US" altLang="zh-TW" dirty="0" smtClean="0"/>
              <a:t>]])</a:t>
            </a:r>
            <a:endParaRPr lang="en-US" altLang="zh-TW" dirty="0"/>
          </a:p>
        </p:txBody>
      </p:sp>
      <p:pic>
        <p:nvPicPr>
          <p:cNvPr id="10" name="圖片 9">
            <a:extLst>
              <a:ext uri="{FF2B5EF4-FFF2-40B4-BE49-F238E27FC236}">
                <a16:creationId xmlns:a16="http://schemas.microsoft.com/office/drawing/2014/main" id="{016291E8-051C-4EDF-A068-4C8F8B0B05DB}"/>
              </a:ext>
            </a:extLst>
          </p:cNvPr>
          <p:cNvPicPr>
            <a:picLocks noChangeAspect="1"/>
          </p:cNvPicPr>
          <p:nvPr/>
        </p:nvPicPr>
        <p:blipFill>
          <a:blip r:embed="rId2"/>
          <a:stretch>
            <a:fillRect/>
          </a:stretch>
        </p:blipFill>
        <p:spPr>
          <a:xfrm>
            <a:off x="-88776" y="6207487"/>
            <a:ext cx="9232776" cy="675546"/>
          </a:xfrm>
          <a:prstGeom prst="rect">
            <a:avLst/>
          </a:prstGeom>
        </p:spPr>
      </p:pic>
    </p:spTree>
    <p:extLst>
      <p:ext uri="{BB962C8B-B14F-4D97-AF65-F5344CB8AC3E}">
        <p14:creationId xmlns:p14="http://schemas.microsoft.com/office/powerpoint/2010/main" val="165429681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sp>
        <p:nvSpPr>
          <p:cNvPr id="4" name="矩形 3"/>
          <p:cNvSpPr/>
          <p:nvPr/>
        </p:nvSpPr>
        <p:spPr>
          <a:xfrm>
            <a:off x="0" y="0"/>
            <a:ext cx="9144000" cy="68580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a:p>
        </p:txBody>
      </p:sp>
      <p:sp>
        <p:nvSpPr>
          <p:cNvPr id="5" name="矩形 4"/>
          <p:cNvSpPr/>
          <p:nvPr/>
        </p:nvSpPr>
        <p:spPr>
          <a:xfrm>
            <a:off x="476033" y="2528474"/>
            <a:ext cx="6014019" cy="2092881"/>
          </a:xfrm>
          <a:prstGeom prst="rect">
            <a:avLst/>
          </a:prstGeom>
        </p:spPr>
        <p:txBody>
          <a:bodyPr wrap="none">
            <a:spAutoFit/>
          </a:bodyPr>
          <a:lstStyle/>
          <a:p>
            <a:r>
              <a:rPr lang="en-US" altLang="zh-TW" sz="6600" b="1" dirty="0" smtClean="0">
                <a:solidFill>
                  <a:schemeClr val="bg1"/>
                </a:solidFill>
                <a:effectLst>
                  <a:outerShdw blurRad="38100" dist="38100" dir="2700000" algn="tl">
                    <a:srgbClr val="000000">
                      <a:alpha val="43137"/>
                    </a:srgbClr>
                  </a:outerShdw>
                </a:effectLst>
              </a:rPr>
              <a:t>NUMPY</a:t>
            </a:r>
            <a:r>
              <a:rPr lang="zh-TW" altLang="en-US" sz="6600" b="1" dirty="0" smtClean="0">
                <a:solidFill>
                  <a:schemeClr val="bg1"/>
                </a:solidFill>
                <a:effectLst>
                  <a:outerShdw blurRad="38100" dist="38100" dir="2700000" algn="tl">
                    <a:srgbClr val="000000">
                      <a:alpha val="43137"/>
                    </a:srgbClr>
                  </a:outerShdw>
                </a:effectLst>
              </a:rPr>
              <a:t> </a:t>
            </a:r>
            <a:r>
              <a:rPr lang="en-US" altLang="zh-TW" sz="6600" b="1" dirty="0" err="1" smtClean="0">
                <a:solidFill>
                  <a:schemeClr val="bg1"/>
                </a:solidFill>
                <a:effectLst>
                  <a:outerShdw blurRad="38100" dist="38100" dir="2700000" algn="tl">
                    <a:srgbClr val="000000">
                      <a:alpha val="43137"/>
                    </a:srgbClr>
                  </a:outerShdw>
                </a:effectLst>
              </a:rPr>
              <a:t>ndarray</a:t>
            </a:r>
            <a:r>
              <a:rPr lang="zh-TW" altLang="en-US" sz="6600" b="1" dirty="0" smtClean="0">
                <a:solidFill>
                  <a:schemeClr val="bg1"/>
                </a:solidFill>
                <a:effectLst>
                  <a:outerShdw blurRad="38100" dist="38100" dir="2700000" algn="tl">
                    <a:srgbClr val="000000">
                      <a:alpha val="43137"/>
                    </a:srgbClr>
                  </a:outerShdw>
                </a:effectLst>
              </a:rPr>
              <a:t> </a:t>
            </a:r>
            <a:endParaRPr lang="en-US" altLang="zh-TW" sz="6600" b="1" dirty="0" smtClean="0">
              <a:solidFill>
                <a:schemeClr val="bg1"/>
              </a:solidFill>
              <a:effectLst>
                <a:outerShdw blurRad="38100" dist="38100" dir="2700000" algn="tl">
                  <a:srgbClr val="000000">
                    <a:alpha val="43137"/>
                  </a:srgbClr>
                </a:outerShdw>
              </a:effectLst>
            </a:endParaRPr>
          </a:p>
          <a:p>
            <a:r>
              <a:rPr lang="en-US" altLang="zh-TW" sz="3200" dirty="0" smtClean="0">
                <a:solidFill>
                  <a:schemeClr val="bg1"/>
                </a:solidFill>
              </a:rPr>
              <a:t>N-Dimensional Arrays</a:t>
            </a:r>
          </a:p>
          <a:p>
            <a:r>
              <a:rPr lang="zh-TW" altLang="en-US" sz="3200" b="1" dirty="0" smtClean="0">
                <a:effectLst>
                  <a:outerShdw blurRad="38100" dist="38100" dir="2700000" algn="tl">
                    <a:srgbClr val="000000">
                      <a:alpha val="43137"/>
                    </a:srgbClr>
                  </a:outerShdw>
                </a:effectLst>
              </a:rPr>
              <a:t>索引</a:t>
            </a:r>
            <a:r>
              <a:rPr lang="en-US" altLang="zh-TW" sz="3200" b="1" dirty="0" smtClean="0">
                <a:effectLst>
                  <a:outerShdw blurRad="38100" dist="38100" dir="2700000" algn="tl">
                    <a:srgbClr val="000000">
                      <a:alpha val="43137"/>
                    </a:srgbClr>
                  </a:outerShdw>
                </a:effectLst>
              </a:rPr>
              <a:t>()</a:t>
            </a:r>
            <a:r>
              <a:rPr lang="zh-TW" altLang="en-US" sz="3200" b="1" dirty="0" smtClean="0">
                <a:effectLst>
                  <a:outerShdw blurRad="38100" dist="38100" dir="2700000" algn="tl">
                    <a:srgbClr val="000000">
                      <a:alpha val="43137"/>
                    </a:srgbClr>
                  </a:outerShdw>
                </a:effectLst>
              </a:rPr>
              <a:t>與切片運算</a:t>
            </a:r>
            <a:r>
              <a:rPr lang="en-US" altLang="zh-TW" sz="3200" b="1" dirty="0" smtClean="0">
                <a:effectLst>
                  <a:outerShdw blurRad="38100" dist="38100" dir="2700000" algn="tl">
                    <a:srgbClr val="000000">
                      <a:alpha val="43137"/>
                    </a:srgbClr>
                  </a:outerShdw>
                </a:effectLst>
              </a:rPr>
              <a:t>(slice)</a:t>
            </a:r>
            <a:endParaRPr lang="zh-TW" altLang="en-US" sz="3200"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97648706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Array Indexing: Accessing Single Elements</a:t>
            </a:r>
            <a:endParaRPr lang="zh-TW" altLang="en-US" dirty="0"/>
          </a:p>
        </p:txBody>
      </p:sp>
      <p:sp>
        <p:nvSpPr>
          <p:cNvPr id="6" name="矩形 5"/>
          <p:cNvSpPr/>
          <p:nvPr/>
        </p:nvSpPr>
        <p:spPr>
          <a:xfrm>
            <a:off x="1015010" y="2067097"/>
            <a:ext cx="7115736" cy="1754326"/>
          </a:xfrm>
          <a:prstGeom prst="rect">
            <a:avLst/>
          </a:prstGeom>
          <a:solidFill>
            <a:schemeClr val="accent4">
              <a:lumMod val="20000"/>
              <a:lumOff val="80000"/>
            </a:schemeClr>
          </a:solidFill>
        </p:spPr>
        <p:txBody>
          <a:bodyPr wrap="square">
            <a:spAutoFit/>
          </a:bodyPr>
          <a:lstStyle/>
          <a:p>
            <a:r>
              <a:rPr lang="en-US" altLang="zh-TW" sz="3600" dirty="0" smtClean="0"/>
              <a:t>Import </a:t>
            </a:r>
            <a:r>
              <a:rPr lang="en-US" altLang="zh-TW" sz="3600" dirty="0" err="1" smtClean="0"/>
              <a:t>numpy</a:t>
            </a:r>
            <a:r>
              <a:rPr lang="en-US" altLang="zh-TW" sz="3600" dirty="0" smtClean="0"/>
              <a:t> as np</a:t>
            </a:r>
          </a:p>
          <a:p>
            <a:r>
              <a:rPr lang="zh-TW" altLang="en-US" sz="3600" dirty="0"/>
              <a:t>x = np.arange(2,10</a:t>
            </a:r>
            <a:r>
              <a:rPr lang="zh-TW" altLang="en-US" sz="3600" dirty="0" smtClean="0"/>
              <a:t>)</a:t>
            </a:r>
            <a:endParaRPr lang="zh-TW" altLang="en-US" sz="3600" dirty="0"/>
          </a:p>
          <a:p>
            <a:r>
              <a:rPr lang="zh-TW" altLang="en-US" sz="3600" dirty="0"/>
              <a:t>x</a:t>
            </a:r>
          </a:p>
        </p:txBody>
      </p:sp>
      <p:sp>
        <p:nvSpPr>
          <p:cNvPr id="7" name="矩形 6"/>
          <p:cNvSpPr/>
          <p:nvPr/>
        </p:nvSpPr>
        <p:spPr>
          <a:xfrm>
            <a:off x="1087329" y="4760096"/>
            <a:ext cx="824265" cy="584775"/>
          </a:xfrm>
          <a:prstGeom prst="rect">
            <a:avLst/>
          </a:prstGeom>
        </p:spPr>
        <p:txBody>
          <a:bodyPr wrap="none">
            <a:spAutoFit/>
          </a:bodyPr>
          <a:lstStyle/>
          <a:p>
            <a:r>
              <a:rPr lang="en-US" altLang="zh-TW" sz="3200" dirty="0" smtClean="0"/>
              <a:t>x[0]</a:t>
            </a:r>
            <a:endParaRPr lang="zh-TW" altLang="en-US" sz="3200" dirty="0"/>
          </a:p>
        </p:txBody>
      </p:sp>
      <p:sp>
        <p:nvSpPr>
          <p:cNvPr id="8" name="矩形 7"/>
          <p:cNvSpPr/>
          <p:nvPr/>
        </p:nvSpPr>
        <p:spPr>
          <a:xfrm>
            <a:off x="5830009" y="4750484"/>
            <a:ext cx="949299" cy="584775"/>
          </a:xfrm>
          <a:prstGeom prst="rect">
            <a:avLst/>
          </a:prstGeom>
        </p:spPr>
        <p:txBody>
          <a:bodyPr wrap="none">
            <a:spAutoFit/>
          </a:bodyPr>
          <a:lstStyle/>
          <a:p>
            <a:r>
              <a:rPr lang="en-US" altLang="zh-TW" sz="3200" dirty="0" smtClean="0"/>
              <a:t>x[-1]</a:t>
            </a:r>
            <a:endParaRPr lang="zh-TW" altLang="en-US" sz="3200" dirty="0"/>
          </a:p>
        </p:txBody>
      </p:sp>
      <p:sp>
        <p:nvSpPr>
          <p:cNvPr id="9" name="矩形 8"/>
          <p:cNvSpPr/>
          <p:nvPr/>
        </p:nvSpPr>
        <p:spPr>
          <a:xfrm>
            <a:off x="3375134" y="4636985"/>
            <a:ext cx="1138453" cy="707886"/>
          </a:xfrm>
          <a:prstGeom prst="rect">
            <a:avLst/>
          </a:prstGeom>
        </p:spPr>
        <p:txBody>
          <a:bodyPr wrap="none">
            <a:spAutoFit/>
          </a:bodyPr>
          <a:lstStyle/>
          <a:p>
            <a:r>
              <a:rPr lang="en-US" altLang="zh-TW" sz="4000" dirty="0" smtClean="0"/>
              <a:t>x[-2]</a:t>
            </a:r>
            <a:endParaRPr lang="zh-TW" altLang="en-US" sz="4000" dirty="0"/>
          </a:p>
        </p:txBody>
      </p:sp>
      <p:pic>
        <p:nvPicPr>
          <p:cNvPr id="10" name="圖片 9">
            <a:extLst>
              <a:ext uri="{FF2B5EF4-FFF2-40B4-BE49-F238E27FC236}">
                <a16:creationId xmlns:a16="http://schemas.microsoft.com/office/drawing/2014/main" id="{016291E8-051C-4EDF-A068-4C8F8B0B05DB}"/>
              </a:ext>
            </a:extLst>
          </p:cNvPr>
          <p:cNvPicPr>
            <a:picLocks noChangeAspect="1"/>
          </p:cNvPicPr>
          <p:nvPr/>
        </p:nvPicPr>
        <p:blipFill>
          <a:blip r:embed="rId2"/>
          <a:stretch>
            <a:fillRect/>
          </a:stretch>
        </p:blipFill>
        <p:spPr>
          <a:xfrm>
            <a:off x="-88776" y="6207487"/>
            <a:ext cx="9232776" cy="675546"/>
          </a:xfrm>
          <a:prstGeom prst="rect">
            <a:avLst/>
          </a:prstGeom>
        </p:spPr>
      </p:pic>
    </p:spTree>
    <p:extLst>
      <p:ext uri="{BB962C8B-B14F-4D97-AF65-F5344CB8AC3E}">
        <p14:creationId xmlns:p14="http://schemas.microsoft.com/office/powerpoint/2010/main" val="95100805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03466" y="1937371"/>
            <a:ext cx="8788816" cy="1323439"/>
          </a:xfrm>
          <a:prstGeom prst="rect">
            <a:avLst/>
          </a:prstGeom>
        </p:spPr>
        <p:txBody>
          <a:bodyPr wrap="none">
            <a:spAutoFit/>
          </a:bodyPr>
          <a:lstStyle/>
          <a:p>
            <a:r>
              <a:rPr lang="pt-BR" altLang="zh-TW" sz="4000" dirty="0"/>
              <a:t>ar = np.array([[2,3,4],[9,8,7],[11,12,13]]); </a:t>
            </a:r>
            <a:endParaRPr lang="pt-BR" altLang="zh-TW" sz="4000" dirty="0" smtClean="0"/>
          </a:p>
          <a:p>
            <a:r>
              <a:rPr lang="pt-BR" altLang="zh-TW" sz="4000" dirty="0" smtClean="0"/>
              <a:t>ar</a:t>
            </a:r>
            <a:endParaRPr lang="zh-TW" altLang="en-US" sz="4000" dirty="0"/>
          </a:p>
        </p:txBody>
      </p:sp>
      <p:sp>
        <p:nvSpPr>
          <p:cNvPr id="5" name="矩形 4"/>
          <p:cNvSpPr/>
          <p:nvPr/>
        </p:nvSpPr>
        <p:spPr>
          <a:xfrm>
            <a:off x="2638183" y="2791167"/>
            <a:ext cx="3090911" cy="3416320"/>
          </a:xfrm>
          <a:prstGeom prst="rect">
            <a:avLst/>
          </a:prstGeom>
        </p:spPr>
        <p:txBody>
          <a:bodyPr wrap="none">
            <a:spAutoFit/>
          </a:bodyPr>
          <a:lstStyle/>
          <a:p>
            <a:r>
              <a:rPr lang="en-US" altLang="zh-TW" sz="5400" dirty="0" err="1" smtClean="0"/>
              <a:t>ar</a:t>
            </a:r>
            <a:r>
              <a:rPr lang="en-US" altLang="zh-TW" sz="5400" dirty="0" smtClean="0"/>
              <a:t>[1,2]</a:t>
            </a:r>
            <a:r>
              <a:rPr lang="zh-TW" altLang="en-US" sz="5400" dirty="0" smtClean="0"/>
              <a:t> </a:t>
            </a:r>
            <a:r>
              <a:rPr lang="en-US" altLang="zh-TW" sz="5400" dirty="0" smtClean="0"/>
              <a:t>=?</a:t>
            </a:r>
          </a:p>
          <a:p>
            <a:r>
              <a:rPr lang="en-US" altLang="zh-TW" sz="5400" dirty="0" err="1" smtClean="0"/>
              <a:t>ar</a:t>
            </a:r>
            <a:r>
              <a:rPr lang="en-US" altLang="zh-TW" sz="5400" dirty="0" smtClean="0"/>
              <a:t>[2,:]</a:t>
            </a:r>
            <a:r>
              <a:rPr lang="zh-TW" altLang="en-US" sz="5400" dirty="0" smtClean="0"/>
              <a:t> </a:t>
            </a:r>
            <a:r>
              <a:rPr lang="en-US" altLang="zh-TW" sz="5400" dirty="0" smtClean="0"/>
              <a:t>=?</a:t>
            </a:r>
          </a:p>
          <a:p>
            <a:r>
              <a:rPr lang="en-US" altLang="zh-TW" sz="5400" dirty="0" err="1"/>
              <a:t>ar</a:t>
            </a:r>
            <a:r>
              <a:rPr lang="en-US" altLang="zh-TW" sz="5400" dirty="0"/>
              <a:t>[:,1</a:t>
            </a:r>
            <a:r>
              <a:rPr lang="en-US" altLang="zh-TW" sz="5400" dirty="0" smtClean="0"/>
              <a:t>]</a:t>
            </a:r>
            <a:r>
              <a:rPr lang="en-US" altLang="zh-TW" sz="5400" dirty="0"/>
              <a:t> </a:t>
            </a:r>
            <a:r>
              <a:rPr lang="en-US" altLang="zh-TW" sz="5400" dirty="0" smtClean="0"/>
              <a:t>=?</a:t>
            </a:r>
          </a:p>
          <a:p>
            <a:r>
              <a:rPr lang="en-US" altLang="zh-TW" sz="5400" dirty="0" err="1"/>
              <a:t>ar</a:t>
            </a:r>
            <a:r>
              <a:rPr lang="en-US" altLang="zh-TW" sz="5400" dirty="0"/>
              <a:t>[2</a:t>
            </a:r>
            <a:r>
              <a:rPr lang="en-US" altLang="zh-TW" sz="5400" b="1" dirty="0" smtClean="0">
                <a:solidFill>
                  <a:srgbClr val="FF0000"/>
                </a:solidFill>
                <a:effectLst>
                  <a:outerShdw blurRad="38100" dist="38100" dir="2700000" algn="tl">
                    <a:srgbClr val="000000">
                      <a:alpha val="43137"/>
                    </a:srgbClr>
                  </a:outerShdw>
                </a:effectLst>
              </a:rPr>
              <a:t>,-1</a:t>
            </a:r>
            <a:r>
              <a:rPr lang="en-US" altLang="zh-TW" sz="5400" dirty="0" smtClean="0"/>
              <a:t>]</a:t>
            </a:r>
            <a:r>
              <a:rPr lang="zh-TW" altLang="en-US" sz="5400" dirty="0" smtClean="0"/>
              <a:t> </a:t>
            </a:r>
            <a:r>
              <a:rPr lang="en-US" altLang="zh-TW" sz="5400" dirty="0" smtClean="0"/>
              <a:t>=?</a:t>
            </a:r>
            <a:endParaRPr lang="en-US" altLang="zh-TW" sz="5400" dirty="0"/>
          </a:p>
        </p:txBody>
      </p:sp>
      <p:sp>
        <p:nvSpPr>
          <p:cNvPr id="6" name="標題 1"/>
          <p:cNvSpPr>
            <a:spLocks noGrp="1"/>
          </p:cNvSpPr>
          <p:nvPr>
            <p:ph type="title"/>
          </p:nvPr>
        </p:nvSpPr>
        <p:spPr>
          <a:xfrm>
            <a:off x="628650" y="365126"/>
            <a:ext cx="7886700" cy="1325563"/>
          </a:xfrm>
        </p:spPr>
        <p:txBody>
          <a:bodyPr/>
          <a:lstStyle/>
          <a:p>
            <a:r>
              <a:rPr lang="en-US" altLang="zh-TW" dirty="0"/>
              <a:t>Array Indexing: Accessing Single Elements</a:t>
            </a:r>
            <a:endParaRPr lang="zh-TW" altLang="en-US" dirty="0"/>
          </a:p>
        </p:txBody>
      </p:sp>
      <p:pic>
        <p:nvPicPr>
          <p:cNvPr id="7" name="圖片 6">
            <a:extLst>
              <a:ext uri="{FF2B5EF4-FFF2-40B4-BE49-F238E27FC236}">
                <a16:creationId xmlns:a16="http://schemas.microsoft.com/office/drawing/2014/main" id="{016291E8-051C-4EDF-A068-4C8F8B0B05DB}"/>
              </a:ext>
            </a:extLst>
          </p:cNvPr>
          <p:cNvPicPr>
            <a:picLocks noChangeAspect="1"/>
          </p:cNvPicPr>
          <p:nvPr/>
        </p:nvPicPr>
        <p:blipFill>
          <a:blip r:embed="rId2"/>
          <a:stretch>
            <a:fillRect/>
          </a:stretch>
        </p:blipFill>
        <p:spPr>
          <a:xfrm>
            <a:off x="-88776" y="6207487"/>
            <a:ext cx="9232776" cy="675546"/>
          </a:xfrm>
          <a:prstGeom prst="rect">
            <a:avLst/>
          </a:prstGeom>
        </p:spPr>
      </p:pic>
    </p:spTree>
    <p:extLst>
      <p:ext uri="{BB962C8B-B14F-4D97-AF65-F5344CB8AC3E}">
        <p14:creationId xmlns:p14="http://schemas.microsoft.com/office/powerpoint/2010/main" val="14209280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290898" y="620500"/>
            <a:ext cx="7650378" cy="664604"/>
          </a:xfrm>
        </p:spPr>
        <p:txBody>
          <a:bodyPr>
            <a:normAutofit fontScale="90000"/>
          </a:bodyPr>
          <a:lstStyle/>
          <a:p>
            <a:r>
              <a:rPr lang="en-US" altLang="zh-TW" dirty="0"/>
              <a:t>Array </a:t>
            </a:r>
            <a:r>
              <a:rPr lang="en-US" altLang="zh-TW" dirty="0" smtClean="0"/>
              <a:t>slicing</a:t>
            </a:r>
            <a:r>
              <a:rPr lang="zh-TW" altLang="en-US" dirty="0"/>
              <a:t>陣列的切片運算</a:t>
            </a:r>
          </a:p>
        </p:txBody>
      </p:sp>
      <p:sp>
        <p:nvSpPr>
          <p:cNvPr id="3" name="內容版面配置區 2"/>
          <p:cNvSpPr>
            <a:spLocks noGrp="1"/>
          </p:cNvSpPr>
          <p:nvPr>
            <p:ph idx="1"/>
          </p:nvPr>
        </p:nvSpPr>
        <p:spPr>
          <a:xfrm>
            <a:off x="512034" y="1416909"/>
            <a:ext cx="4256388" cy="1288278"/>
          </a:xfrm>
        </p:spPr>
        <p:txBody>
          <a:bodyPr>
            <a:normAutofit lnSpcReduction="10000"/>
          </a:bodyPr>
          <a:lstStyle/>
          <a:p>
            <a:pPr marL="0" indent="0">
              <a:buNone/>
            </a:pPr>
            <a:r>
              <a:rPr lang="en-US" altLang="zh-TW" sz="4000" dirty="0" err="1"/>
              <a:t>ar</a:t>
            </a:r>
            <a:r>
              <a:rPr lang="en-US" altLang="zh-TW" sz="4000" dirty="0"/>
              <a:t>=2*</a:t>
            </a:r>
            <a:r>
              <a:rPr lang="en-US" altLang="zh-TW" sz="4000" dirty="0" err="1"/>
              <a:t>np.arange</a:t>
            </a:r>
            <a:r>
              <a:rPr lang="en-US" altLang="zh-TW" sz="4000" dirty="0"/>
              <a:t>(6); </a:t>
            </a:r>
            <a:endParaRPr lang="en-US" altLang="zh-TW" sz="4000" dirty="0" smtClean="0"/>
          </a:p>
          <a:p>
            <a:pPr marL="0" indent="0">
              <a:buNone/>
            </a:pPr>
            <a:r>
              <a:rPr lang="en-US" altLang="zh-TW" sz="4000" dirty="0" err="1" smtClean="0"/>
              <a:t>ar</a:t>
            </a:r>
            <a:endParaRPr lang="zh-TW" altLang="en-US" sz="4000" dirty="0"/>
          </a:p>
        </p:txBody>
      </p:sp>
      <p:sp>
        <p:nvSpPr>
          <p:cNvPr id="4" name="矩形 3"/>
          <p:cNvSpPr/>
          <p:nvPr/>
        </p:nvSpPr>
        <p:spPr>
          <a:xfrm>
            <a:off x="512034" y="2573382"/>
            <a:ext cx="2932213" cy="3785652"/>
          </a:xfrm>
          <a:prstGeom prst="rect">
            <a:avLst/>
          </a:prstGeom>
        </p:spPr>
        <p:txBody>
          <a:bodyPr wrap="none">
            <a:spAutoFit/>
          </a:bodyPr>
          <a:lstStyle/>
          <a:p>
            <a:r>
              <a:rPr lang="en-US" altLang="zh-TW" sz="4800" dirty="0" err="1"/>
              <a:t>ar</a:t>
            </a:r>
            <a:r>
              <a:rPr lang="en-US" altLang="zh-TW" sz="4800" dirty="0"/>
              <a:t>[1:5:2</a:t>
            </a:r>
            <a:r>
              <a:rPr lang="en-US" altLang="zh-TW" sz="4800" dirty="0" smtClean="0"/>
              <a:t>]=?</a:t>
            </a:r>
          </a:p>
          <a:p>
            <a:r>
              <a:rPr lang="en-US" altLang="zh-TW" sz="4800" dirty="0" err="1"/>
              <a:t>ar</a:t>
            </a:r>
            <a:r>
              <a:rPr lang="en-US" altLang="zh-TW" sz="4800" dirty="0"/>
              <a:t>[1:6:2</a:t>
            </a:r>
            <a:r>
              <a:rPr lang="en-US" altLang="zh-TW" sz="4800" dirty="0" smtClean="0"/>
              <a:t>]=?</a:t>
            </a:r>
          </a:p>
          <a:p>
            <a:r>
              <a:rPr lang="en-US" altLang="zh-TW" sz="4800" dirty="0" err="1"/>
              <a:t>ar</a:t>
            </a:r>
            <a:r>
              <a:rPr lang="en-US" altLang="zh-TW" sz="4800" dirty="0"/>
              <a:t>[:4</a:t>
            </a:r>
            <a:r>
              <a:rPr lang="en-US" altLang="zh-TW" sz="4800" dirty="0" smtClean="0"/>
              <a:t>]=?</a:t>
            </a:r>
          </a:p>
          <a:p>
            <a:r>
              <a:rPr lang="en-US" altLang="zh-TW" sz="4800" dirty="0" err="1"/>
              <a:t>ar</a:t>
            </a:r>
            <a:r>
              <a:rPr lang="en-US" altLang="zh-TW" sz="4800" dirty="0"/>
              <a:t>[4</a:t>
            </a:r>
            <a:r>
              <a:rPr lang="en-US" altLang="zh-TW" sz="4800" dirty="0" smtClean="0"/>
              <a:t>:]</a:t>
            </a:r>
            <a:r>
              <a:rPr lang="en-US" altLang="zh-TW" sz="4800" dirty="0"/>
              <a:t> =?</a:t>
            </a:r>
          </a:p>
          <a:p>
            <a:r>
              <a:rPr lang="en-US" altLang="zh-TW" sz="4800" dirty="0" err="1"/>
              <a:t>ar</a:t>
            </a:r>
            <a:r>
              <a:rPr lang="en-US" altLang="zh-TW" sz="4800" dirty="0"/>
              <a:t>[::3</a:t>
            </a:r>
            <a:r>
              <a:rPr lang="en-US" altLang="zh-TW" sz="4800" dirty="0" smtClean="0"/>
              <a:t>]=?</a:t>
            </a:r>
            <a:endParaRPr lang="zh-TW" altLang="en-US" sz="4800" dirty="0"/>
          </a:p>
        </p:txBody>
      </p:sp>
      <p:sp>
        <p:nvSpPr>
          <p:cNvPr id="5" name="矩形 4"/>
          <p:cNvSpPr/>
          <p:nvPr/>
        </p:nvSpPr>
        <p:spPr>
          <a:xfrm>
            <a:off x="4203556" y="2568321"/>
            <a:ext cx="4705134" cy="3046988"/>
          </a:xfrm>
          <a:prstGeom prst="rect">
            <a:avLst/>
          </a:prstGeom>
        </p:spPr>
        <p:txBody>
          <a:bodyPr wrap="none">
            <a:spAutoFit/>
          </a:bodyPr>
          <a:lstStyle/>
          <a:p>
            <a:r>
              <a:rPr lang="en-US" altLang="zh-TW" sz="4800" dirty="0" err="1"/>
              <a:t>ar</a:t>
            </a:r>
            <a:r>
              <a:rPr lang="en-US" altLang="zh-TW" sz="4800" dirty="0"/>
              <a:t>[:3]=1</a:t>
            </a:r>
            <a:r>
              <a:rPr lang="en-US" altLang="zh-TW" sz="4800" dirty="0" smtClean="0"/>
              <a:t>;</a:t>
            </a:r>
          </a:p>
          <a:p>
            <a:r>
              <a:rPr lang="en-US" altLang="zh-TW" sz="4800" dirty="0" err="1" smtClean="0"/>
              <a:t>ar</a:t>
            </a:r>
            <a:endParaRPr lang="en-US" altLang="zh-TW" sz="4800" dirty="0" smtClean="0"/>
          </a:p>
          <a:p>
            <a:r>
              <a:rPr lang="en-US" altLang="zh-TW" sz="4800" dirty="0" err="1"/>
              <a:t>ar</a:t>
            </a:r>
            <a:r>
              <a:rPr lang="en-US" altLang="zh-TW" sz="4800" dirty="0"/>
              <a:t>[2:]=</a:t>
            </a:r>
            <a:r>
              <a:rPr lang="en-US" altLang="zh-TW" sz="4800" dirty="0" err="1"/>
              <a:t>np.ones</a:t>
            </a:r>
            <a:r>
              <a:rPr lang="en-US" altLang="zh-TW" sz="4800" dirty="0"/>
              <a:t>(4</a:t>
            </a:r>
            <a:r>
              <a:rPr lang="en-US" altLang="zh-TW" sz="4800" dirty="0" smtClean="0"/>
              <a:t>);</a:t>
            </a:r>
          </a:p>
          <a:p>
            <a:r>
              <a:rPr lang="en-US" altLang="zh-TW" sz="4800" dirty="0" err="1" smtClean="0"/>
              <a:t>ar</a:t>
            </a:r>
            <a:endParaRPr lang="zh-TW" altLang="en-US" sz="4800" dirty="0"/>
          </a:p>
        </p:txBody>
      </p:sp>
      <p:pic>
        <p:nvPicPr>
          <p:cNvPr id="6" name="圖片 5">
            <a:extLst>
              <a:ext uri="{FF2B5EF4-FFF2-40B4-BE49-F238E27FC236}">
                <a16:creationId xmlns:a16="http://schemas.microsoft.com/office/drawing/2014/main" id="{016291E8-051C-4EDF-A068-4C8F8B0B05DB}"/>
              </a:ext>
            </a:extLst>
          </p:cNvPr>
          <p:cNvPicPr>
            <a:picLocks noChangeAspect="1"/>
          </p:cNvPicPr>
          <p:nvPr/>
        </p:nvPicPr>
        <p:blipFill>
          <a:blip r:embed="rId2"/>
          <a:stretch>
            <a:fillRect/>
          </a:stretch>
        </p:blipFill>
        <p:spPr>
          <a:xfrm>
            <a:off x="-88776" y="6207487"/>
            <a:ext cx="9232776" cy="675546"/>
          </a:xfrm>
          <a:prstGeom prst="rect">
            <a:avLst/>
          </a:prstGeom>
        </p:spPr>
      </p:pic>
    </p:spTree>
    <p:extLst>
      <p:ext uri="{BB962C8B-B14F-4D97-AF65-F5344CB8AC3E}">
        <p14:creationId xmlns:p14="http://schemas.microsoft.com/office/powerpoint/2010/main" val="405792985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a:picLocks noChangeAspect="1"/>
          </p:cNvPicPr>
          <p:nvPr/>
        </p:nvPicPr>
        <p:blipFill>
          <a:blip r:embed="rId2"/>
          <a:stretch>
            <a:fillRect/>
          </a:stretch>
        </p:blipFill>
        <p:spPr>
          <a:xfrm>
            <a:off x="1633665" y="180845"/>
            <a:ext cx="5302593" cy="6572424"/>
          </a:xfrm>
          <a:prstGeom prst="rect">
            <a:avLst/>
          </a:prstGeom>
        </p:spPr>
      </p:pic>
    </p:spTree>
    <p:extLst>
      <p:ext uri="{BB962C8B-B14F-4D97-AF65-F5344CB8AC3E}">
        <p14:creationId xmlns:p14="http://schemas.microsoft.com/office/powerpoint/2010/main" val="39192956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356801" y="107201"/>
            <a:ext cx="2427588" cy="771696"/>
          </a:xfrm>
        </p:spPr>
        <p:txBody>
          <a:bodyPr>
            <a:normAutofit/>
          </a:bodyPr>
          <a:lstStyle/>
          <a:p>
            <a:r>
              <a:rPr lang="zh-TW" altLang="en-US" dirty="0" smtClean="0"/>
              <a:t>學習套</a:t>
            </a:r>
            <a:r>
              <a:rPr lang="zh-TW" altLang="en-US" dirty="0"/>
              <a:t>件</a:t>
            </a:r>
          </a:p>
        </p:txBody>
      </p:sp>
      <p:sp>
        <p:nvSpPr>
          <p:cNvPr id="3" name="內容版面配置區 2"/>
          <p:cNvSpPr>
            <a:spLocks noGrp="1"/>
          </p:cNvSpPr>
          <p:nvPr>
            <p:ph idx="1"/>
          </p:nvPr>
        </p:nvSpPr>
        <p:spPr>
          <a:xfrm>
            <a:off x="158544" y="2698809"/>
            <a:ext cx="7156106" cy="502509"/>
          </a:xfrm>
          <a:solidFill>
            <a:schemeClr val="accent4">
              <a:lumMod val="20000"/>
              <a:lumOff val="80000"/>
            </a:schemeClr>
          </a:solidFill>
        </p:spPr>
        <p:txBody>
          <a:bodyPr/>
          <a:lstStyle/>
          <a:p>
            <a:pPr marL="0" indent="0">
              <a:buNone/>
            </a:pPr>
            <a:r>
              <a:rPr lang="en-US" altLang="zh-TW" dirty="0" smtClean="0"/>
              <a:t>Machine Learning</a:t>
            </a:r>
            <a:endParaRPr lang="zh-TW" altLang="en-US" dirty="0"/>
          </a:p>
        </p:txBody>
      </p:sp>
      <p:sp>
        <p:nvSpPr>
          <p:cNvPr id="4" name="內容版面配置區 2"/>
          <p:cNvSpPr txBox="1">
            <a:spLocks/>
          </p:cNvSpPr>
          <p:nvPr/>
        </p:nvSpPr>
        <p:spPr>
          <a:xfrm>
            <a:off x="0" y="4118424"/>
            <a:ext cx="9144000" cy="516926"/>
          </a:xfrm>
          <a:prstGeom prst="rect">
            <a:avLst/>
          </a:prstGeom>
          <a:solidFill>
            <a:schemeClr val="accent4">
              <a:lumMod val="20000"/>
              <a:lumOff val="80000"/>
            </a:schemeClr>
          </a:solidFill>
          <a:ln>
            <a:no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ltLang="zh-TW" dirty="0" smtClean="0"/>
              <a:t>Data Science</a:t>
            </a:r>
            <a:endParaRPr lang="zh-TW" altLang="en-US" dirty="0"/>
          </a:p>
        </p:txBody>
      </p:sp>
      <p:sp>
        <p:nvSpPr>
          <p:cNvPr id="5" name="內容版面配置區 2"/>
          <p:cNvSpPr txBox="1">
            <a:spLocks/>
          </p:cNvSpPr>
          <p:nvPr/>
        </p:nvSpPr>
        <p:spPr>
          <a:xfrm>
            <a:off x="250343" y="1229360"/>
            <a:ext cx="4857750" cy="502509"/>
          </a:xfrm>
          <a:prstGeom prst="rect">
            <a:avLst/>
          </a:prstGeom>
          <a:solidFill>
            <a:schemeClr val="accent4">
              <a:lumMod val="20000"/>
              <a:lumOff val="80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ltLang="zh-TW" dirty="0" smtClean="0"/>
              <a:t>AI Deep Learning</a:t>
            </a:r>
            <a:endParaRPr lang="zh-TW" altLang="en-US" dirty="0"/>
          </a:p>
        </p:txBody>
      </p:sp>
      <p:pic>
        <p:nvPicPr>
          <p:cNvPr id="7" name="圖片 6"/>
          <p:cNvPicPr>
            <a:picLocks noChangeAspect="1"/>
          </p:cNvPicPr>
          <p:nvPr/>
        </p:nvPicPr>
        <p:blipFill>
          <a:blip r:embed="rId2"/>
          <a:stretch>
            <a:fillRect/>
          </a:stretch>
        </p:blipFill>
        <p:spPr>
          <a:xfrm>
            <a:off x="2958412" y="4174844"/>
            <a:ext cx="5715000" cy="1190625"/>
          </a:xfrm>
          <a:prstGeom prst="rect">
            <a:avLst/>
          </a:prstGeom>
        </p:spPr>
      </p:pic>
      <p:pic>
        <p:nvPicPr>
          <p:cNvPr id="1026" name="Picture 2" descr="ãpandas dataãçåçæå°çµæ"/>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6115" y="4878732"/>
            <a:ext cx="2298274" cy="143587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ãnumpyãçåçæå°çµæ"/>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190450" y="5315735"/>
            <a:ext cx="2378491" cy="94148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ãmatplotlibãçåçæå°çµæ"/>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72827" y="5637501"/>
            <a:ext cx="2823007" cy="67710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ãscikit-learnãçåçæå°çµæ"/>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485165" y="2731857"/>
            <a:ext cx="1789062" cy="963112"/>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ãKerasãçåçæå°çµæ"/>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363025" y="753254"/>
            <a:ext cx="1563828" cy="45351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ãtensorflowãçåçæå°çµæ"/>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233039" y="1175187"/>
            <a:ext cx="1410845" cy="1175704"/>
          </a:xfrm>
          <a:prstGeom prst="rect">
            <a:avLst/>
          </a:prstGeom>
          <a:noFill/>
          <a:extLst>
            <a:ext uri="{909E8E84-426E-40DD-AFC4-6F175D3DCCD1}">
              <a14:hiddenFill xmlns:a14="http://schemas.microsoft.com/office/drawing/2010/main">
                <a:solidFill>
                  <a:srgbClr val="FFFFFF"/>
                </a:solidFill>
              </a14:hiddenFill>
            </a:ext>
          </a:extLst>
        </p:spPr>
      </p:pic>
      <p:pic>
        <p:nvPicPr>
          <p:cNvPr id="11" name="圖片 10"/>
          <p:cNvPicPr>
            <a:picLocks noChangeAspect="1"/>
          </p:cNvPicPr>
          <p:nvPr/>
        </p:nvPicPr>
        <p:blipFill>
          <a:blip r:embed="rId9"/>
          <a:stretch>
            <a:fillRect/>
          </a:stretch>
        </p:blipFill>
        <p:spPr>
          <a:xfrm>
            <a:off x="5380303" y="1487906"/>
            <a:ext cx="1683597" cy="458095"/>
          </a:xfrm>
          <a:prstGeom prst="rect">
            <a:avLst/>
          </a:prstGeom>
        </p:spPr>
      </p:pic>
      <p:pic>
        <p:nvPicPr>
          <p:cNvPr id="1040" name="Picture 16" descr="ãcaffe2ãçåçæå°çµæ"/>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314650" y="878897"/>
            <a:ext cx="1660899" cy="871972"/>
          </a:xfrm>
          <a:prstGeom prst="rect">
            <a:avLst/>
          </a:prstGeom>
          <a:noFill/>
          <a:extLst>
            <a:ext uri="{909E8E84-426E-40DD-AFC4-6F175D3DCCD1}">
              <a14:hiddenFill xmlns:a14="http://schemas.microsoft.com/office/drawing/2010/main">
                <a:solidFill>
                  <a:srgbClr val="FFFFFF"/>
                </a:solidFill>
              </a14:hiddenFill>
            </a:ext>
          </a:extLst>
        </p:spPr>
      </p:pic>
      <p:pic>
        <p:nvPicPr>
          <p:cNvPr id="13" name="圖片 12"/>
          <p:cNvPicPr>
            <a:picLocks noChangeAspect="1"/>
          </p:cNvPicPr>
          <p:nvPr/>
        </p:nvPicPr>
        <p:blipFill>
          <a:blip r:embed="rId11"/>
          <a:stretch>
            <a:fillRect/>
          </a:stretch>
        </p:blipFill>
        <p:spPr>
          <a:xfrm>
            <a:off x="7314650" y="1625780"/>
            <a:ext cx="1681391" cy="588487"/>
          </a:xfrm>
          <a:prstGeom prst="rect">
            <a:avLst/>
          </a:prstGeom>
        </p:spPr>
      </p:pic>
      <p:pic>
        <p:nvPicPr>
          <p:cNvPr id="16" name="圖片 15">
            <a:extLst>
              <a:ext uri="{FF2B5EF4-FFF2-40B4-BE49-F238E27FC236}">
                <a16:creationId xmlns:a16="http://schemas.microsoft.com/office/drawing/2014/main" id="{016291E8-051C-4EDF-A068-4C8F8B0B05DB}"/>
              </a:ext>
            </a:extLst>
          </p:cNvPr>
          <p:cNvPicPr>
            <a:picLocks noChangeAspect="1"/>
          </p:cNvPicPr>
          <p:nvPr/>
        </p:nvPicPr>
        <p:blipFill>
          <a:blip r:embed="rId12"/>
          <a:stretch>
            <a:fillRect/>
          </a:stretch>
        </p:blipFill>
        <p:spPr>
          <a:xfrm>
            <a:off x="-88776" y="6207487"/>
            <a:ext cx="9232776" cy="675546"/>
          </a:xfrm>
          <a:prstGeom prst="rect">
            <a:avLst/>
          </a:prstGeom>
        </p:spPr>
      </p:pic>
    </p:spTree>
    <p:extLst>
      <p:ext uri="{BB962C8B-B14F-4D97-AF65-F5344CB8AC3E}">
        <p14:creationId xmlns:p14="http://schemas.microsoft.com/office/powerpoint/2010/main" val="276104589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75874" y="-5458"/>
            <a:ext cx="6799425" cy="830997"/>
          </a:xfrm>
          <a:prstGeom prst="rect">
            <a:avLst/>
          </a:prstGeom>
        </p:spPr>
        <p:txBody>
          <a:bodyPr wrap="none">
            <a:spAutoFit/>
          </a:bodyPr>
          <a:lstStyle/>
          <a:p>
            <a:r>
              <a:rPr lang="en-US" altLang="zh-TW" sz="4800" b="1" dirty="0">
                <a:effectLst>
                  <a:outerShdw blurRad="38100" dist="38100" dir="2700000" algn="tl">
                    <a:srgbClr val="000000">
                      <a:alpha val="43137"/>
                    </a:srgbClr>
                  </a:outerShdw>
                </a:effectLst>
              </a:rPr>
              <a:t>Fancy Indexing(</a:t>
            </a:r>
            <a:r>
              <a:rPr lang="zh-TW" altLang="en-US" sz="4800" b="1" dirty="0">
                <a:effectLst>
                  <a:outerShdw blurRad="38100" dist="38100" dir="2700000" algn="tl">
                    <a:srgbClr val="000000">
                      <a:alpha val="43137"/>
                    </a:srgbClr>
                  </a:outerShdw>
                </a:effectLst>
              </a:rPr>
              <a:t>花式索引</a:t>
            </a:r>
            <a:r>
              <a:rPr lang="en-US" altLang="zh-TW" sz="4800" b="1" dirty="0">
                <a:effectLst>
                  <a:outerShdw blurRad="38100" dist="38100" dir="2700000" algn="tl">
                    <a:srgbClr val="000000">
                      <a:alpha val="43137"/>
                    </a:srgbClr>
                  </a:outerShdw>
                </a:effectLst>
              </a:rPr>
              <a:t>)</a:t>
            </a:r>
            <a:endParaRPr lang="zh-TW" altLang="en-US" sz="4800" b="1" dirty="0">
              <a:effectLst>
                <a:outerShdw blurRad="38100" dist="38100" dir="2700000" algn="tl">
                  <a:srgbClr val="000000">
                    <a:alpha val="43137"/>
                  </a:srgbClr>
                </a:outerShdw>
              </a:effectLst>
            </a:endParaRPr>
          </a:p>
        </p:txBody>
      </p:sp>
      <p:sp>
        <p:nvSpPr>
          <p:cNvPr id="3" name="矩形 2"/>
          <p:cNvSpPr/>
          <p:nvPr/>
        </p:nvSpPr>
        <p:spPr>
          <a:xfrm>
            <a:off x="4361935" y="1403689"/>
            <a:ext cx="4361935" cy="2308324"/>
          </a:xfrm>
          <a:prstGeom prst="rect">
            <a:avLst/>
          </a:prstGeom>
        </p:spPr>
        <p:txBody>
          <a:bodyPr wrap="square">
            <a:spAutoFit/>
          </a:bodyPr>
          <a:lstStyle/>
          <a:p>
            <a:r>
              <a:rPr lang="en-US" altLang="zh-TW" sz="3600" dirty="0" err="1"/>
              <a:t>arr</a:t>
            </a:r>
            <a:r>
              <a:rPr lang="en-US" altLang="zh-TW" sz="3600" dirty="0"/>
              <a:t> = </a:t>
            </a:r>
            <a:r>
              <a:rPr lang="en-US" altLang="zh-TW" sz="3600" dirty="0" err="1"/>
              <a:t>np.empty</a:t>
            </a:r>
            <a:r>
              <a:rPr lang="en-US" altLang="zh-TW" sz="3600" dirty="0"/>
              <a:t>((8, 4))</a:t>
            </a:r>
          </a:p>
          <a:p>
            <a:r>
              <a:rPr lang="en-US" altLang="zh-TW" sz="3600" dirty="0"/>
              <a:t>for </a:t>
            </a:r>
            <a:r>
              <a:rPr lang="en-US" altLang="zh-TW" sz="3600" dirty="0" err="1"/>
              <a:t>i</a:t>
            </a:r>
            <a:r>
              <a:rPr lang="en-US" altLang="zh-TW" sz="3600" dirty="0"/>
              <a:t> in range(8):</a:t>
            </a:r>
          </a:p>
          <a:p>
            <a:r>
              <a:rPr lang="en-US" altLang="zh-TW" sz="3600" dirty="0"/>
              <a:t>    </a:t>
            </a:r>
            <a:r>
              <a:rPr lang="en-US" altLang="zh-TW" sz="3600" dirty="0" err="1"/>
              <a:t>arr</a:t>
            </a:r>
            <a:r>
              <a:rPr lang="en-US" altLang="zh-TW" sz="3600" dirty="0"/>
              <a:t>[</a:t>
            </a:r>
            <a:r>
              <a:rPr lang="en-US" altLang="zh-TW" sz="3600" dirty="0" err="1"/>
              <a:t>i</a:t>
            </a:r>
            <a:r>
              <a:rPr lang="en-US" altLang="zh-TW" sz="3600" dirty="0"/>
              <a:t>] = </a:t>
            </a:r>
            <a:r>
              <a:rPr lang="en-US" altLang="zh-TW" sz="3600" dirty="0" err="1"/>
              <a:t>i</a:t>
            </a:r>
            <a:endParaRPr lang="en-US" altLang="zh-TW" sz="3600" dirty="0"/>
          </a:p>
          <a:p>
            <a:r>
              <a:rPr lang="en-US" altLang="zh-TW" sz="3600" dirty="0" err="1"/>
              <a:t>arr</a:t>
            </a:r>
            <a:endParaRPr lang="zh-TW" altLang="en-US" sz="3600" dirty="0"/>
          </a:p>
        </p:txBody>
      </p:sp>
      <p:sp>
        <p:nvSpPr>
          <p:cNvPr id="4" name="矩形 3"/>
          <p:cNvSpPr/>
          <p:nvPr/>
        </p:nvSpPr>
        <p:spPr>
          <a:xfrm>
            <a:off x="6818435" y="669750"/>
            <a:ext cx="2262158" cy="369332"/>
          </a:xfrm>
          <a:prstGeom prst="rect">
            <a:avLst/>
          </a:prstGeom>
        </p:spPr>
        <p:txBody>
          <a:bodyPr wrap="none">
            <a:spAutoFit/>
          </a:bodyPr>
          <a:lstStyle/>
          <a:p>
            <a:r>
              <a:rPr lang="zh-CN" altLang="en-US" dirty="0" smtClean="0"/>
              <a:t>通過整數陣列來索引</a:t>
            </a:r>
            <a:endParaRPr lang="zh-TW" altLang="en-US" dirty="0"/>
          </a:p>
        </p:txBody>
      </p:sp>
      <p:sp>
        <p:nvSpPr>
          <p:cNvPr id="5" name="矩形 4"/>
          <p:cNvSpPr/>
          <p:nvPr/>
        </p:nvSpPr>
        <p:spPr>
          <a:xfrm>
            <a:off x="302740" y="1080523"/>
            <a:ext cx="3610233" cy="646331"/>
          </a:xfrm>
          <a:prstGeom prst="rect">
            <a:avLst/>
          </a:prstGeom>
        </p:spPr>
        <p:txBody>
          <a:bodyPr wrap="square">
            <a:spAutoFit/>
          </a:bodyPr>
          <a:lstStyle/>
          <a:p>
            <a:r>
              <a:rPr lang="en-US" altLang="zh-TW" dirty="0"/>
              <a:t>Chapter 4: </a:t>
            </a:r>
            <a:r>
              <a:rPr lang="en-US" altLang="zh-TW" dirty="0" err="1"/>
              <a:t>NumPy</a:t>
            </a:r>
            <a:r>
              <a:rPr lang="en-US" altLang="zh-TW" dirty="0"/>
              <a:t> Basics: Arrays and </a:t>
            </a:r>
            <a:r>
              <a:rPr lang="en-US" altLang="zh-TW" dirty="0" err="1"/>
              <a:t>Vectorized</a:t>
            </a:r>
            <a:r>
              <a:rPr lang="en-US" altLang="zh-TW" dirty="0"/>
              <a:t> Computation</a:t>
            </a:r>
            <a:endParaRPr lang="zh-TW" altLang="en-US" dirty="0"/>
          </a:p>
        </p:txBody>
      </p:sp>
      <p:sp>
        <p:nvSpPr>
          <p:cNvPr id="6" name="矩形 5"/>
          <p:cNvSpPr/>
          <p:nvPr/>
        </p:nvSpPr>
        <p:spPr>
          <a:xfrm>
            <a:off x="366585" y="5346687"/>
            <a:ext cx="4238367" cy="1200329"/>
          </a:xfrm>
          <a:prstGeom prst="rect">
            <a:avLst/>
          </a:prstGeom>
        </p:spPr>
        <p:txBody>
          <a:bodyPr wrap="square">
            <a:spAutoFit/>
          </a:bodyPr>
          <a:lstStyle/>
          <a:p>
            <a:r>
              <a:rPr lang="en-US" altLang="zh-TW" dirty="0"/>
              <a:t>Python for Data </a:t>
            </a:r>
            <a:r>
              <a:rPr lang="en-US" altLang="zh-TW" dirty="0" smtClean="0"/>
              <a:t>Analysis</a:t>
            </a:r>
            <a:endParaRPr lang="en-US" altLang="zh-TW" dirty="0"/>
          </a:p>
          <a:p>
            <a:r>
              <a:rPr lang="en-US" altLang="zh-TW" dirty="0" smtClean="0"/>
              <a:t>Wes McKinney</a:t>
            </a:r>
          </a:p>
          <a:p>
            <a:r>
              <a:rPr lang="en-US" altLang="zh-TW" dirty="0" smtClean="0"/>
              <a:t>O'Reilly </a:t>
            </a:r>
          </a:p>
          <a:p>
            <a:r>
              <a:rPr lang="en-US" altLang="zh-TW" dirty="0"/>
              <a:t>https://github.com/wesm/pydata-book</a:t>
            </a:r>
            <a:endParaRPr lang="zh-TW" altLang="en-US" dirty="0"/>
          </a:p>
        </p:txBody>
      </p:sp>
      <p:pic>
        <p:nvPicPr>
          <p:cNvPr id="7" name="圖片 6"/>
          <p:cNvPicPr>
            <a:picLocks noChangeAspect="1"/>
          </p:cNvPicPr>
          <p:nvPr/>
        </p:nvPicPr>
        <p:blipFill>
          <a:blip r:embed="rId2"/>
          <a:stretch>
            <a:fillRect/>
          </a:stretch>
        </p:blipFill>
        <p:spPr>
          <a:xfrm>
            <a:off x="366585" y="1948459"/>
            <a:ext cx="2520543" cy="3301184"/>
          </a:xfrm>
          <a:prstGeom prst="rect">
            <a:avLst/>
          </a:prstGeom>
        </p:spPr>
      </p:pic>
      <p:pic>
        <p:nvPicPr>
          <p:cNvPr id="8" name="圖片 7"/>
          <p:cNvPicPr>
            <a:picLocks noChangeAspect="1"/>
          </p:cNvPicPr>
          <p:nvPr/>
        </p:nvPicPr>
        <p:blipFill>
          <a:blip r:embed="rId3"/>
          <a:stretch>
            <a:fillRect/>
          </a:stretch>
        </p:blipFill>
        <p:spPr>
          <a:xfrm>
            <a:off x="5836742" y="3396293"/>
            <a:ext cx="2644345" cy="3573439"/>
          </a:xfrm>
          <a:prstGeom prst="rect">
            <a:avLst/>
          </a:prstGeom>
        </p:spPr>
      </p:pic>
      <p:sp>
        <p:nvSpPr>
          <p:cNvPr id="9" name="矩形 8"/>
          <p:cNvSpPr/>
          <p:nvPr/>
        </p:nvSpPr>
        <p:spPr>
          <a:xfrm>
            <a:off x="3141088" y="3826647"/>
            <a:ext cx="2441694" cy="769441"/>
          </a:xfrm>
          <a:prstGeom prst="rect">
            <a:avLst/>
          </a:prstGeom>
          <a:solidFill>
            <a:schemeClr val="tx1"/>
          </a:solidFill>
        </p:spPr>
        <p:txBody>
          <a:bodyPr wrap="none">
            <a:spAutoFit/>
          </a:bodyPr>
          <a:lstStyle/>
          <a:p>
            <a:r>
              <a:rPr lang="zh-TW" altLang="en-US" sz="4400" dirty="0">
                <a:solidFill>
                  <a:schemeClr val="bg1"/>
                </a:solidFill>
              </a:rPr>
              <a:t>好書推薦</a:t>
            </a:r>
          </a:p>
        </p:txBody>
      </p:sp>
    </p:spTree>
    <p:extLst>
      <p:ext uri="{BB962C8B-B14F-4D97-AF65-F5344CB8AC3E}">
        <p14:creationId xmlns:p14="http://schemas.microsoft.com/office/powerpoint/2010/main" val="124353974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sp>
        <p:nvSpPr>
          <p:cNvPr id="4" name="矩形 3"/>
          <p:cNvSpPr/>
          <p:nvPr/>
        </p:nvSpPr>
        <p:spPr>
          <a:xfrm>
            <a:off x="0" y="0"/>
            <a:ext cx="9144000" cy="68580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a:p>
        </p:txBody>
      </p:sp>
      <p:sp>
        <p:nvSpPr>
          <p:cNvPr id="5" name="矩形 4"/>
          <p:cNvSpPr/>
          <p:nvPr/>
        </p:nvSpPr>
        <p:spPr>
          <a:xfrm>
            <a:off x="476033" y="2528474"/>
            <a:ext cx="6014019" cy="2092881"/>
          </a:xfrm>
          <a:prstGeom prst="rect">
            <a:avLst/>
          </a:prstGeom>
        </p:spPr>
        <p:txBody>
          <a:bodyPr wrap="none">
            <a:spAutoFit/>
          </a:bodyPr>
          <a:lstStyle/>
          <a:p>
            <a:r>
              <a:rPr lang="en-US" altLang="zh-TW" sz="6600" b="1" dirty="0" smtClean="0">
                <a:solidFill>
                  <a:schemeClr val="bg1"/>
                </a:solidFill>
                <a:effectLst>
                  <a:outerShdw blurRad="38100" dist="38100" dir="2700000" algn="tl">
                    <a:srgbClr val="000000">
                      <a:alpha val="43137"/>
                    </a:srgbClr>
                  </a:outerShdw>
                </a:effectLst>
              </a:rPr>
              <a:t>NUMPY</a:t>
            </a:r>
            <a:r>
              <a:rPr lang="zh-TW" altLang="en-US" sz="6600" b="1" dirty="0" smtClean="0">
                <a:solidFill>
                  <a:schemeClr val="bg1"/>
                </a:solidFill>
                <a:effectLst>
                  <a:outerShdw blurRad="38100" dist="38100" dir="2700000" algn="tl">
                    <a:srgbClr val="000000">
                      <a:alpha val="43137"/>
                    </a:srgbClr>
                  </a:outerShdw>
                </a:effectLst>
              </a:rPr>
              <a:t> </a:t>
            </a:r>
            <a:r>
              <a:rPr lang="en-US" altLang="zh-TW" sz="6600" b="1" dirty="0" err="1" smtClean="0">
                <a:solidFill>
                  <a:schemeClr val="bg1"/>
                </a:solidFill>
                <a:effectLst>
                  <a:outerShdw blurRad="38100" dist="38100" dir="2700000" algn="tl">
                    <a:srgbClr val="000000">
                      <a:alpha val="43137"/>
                    </a:srgbClr>
                  </a:outerShdw>
                </a:effectLst>
              </a:rPr>
              <a:t>ndarray</a:t>
            </a:r>
            <a:r>
              <a:rPr lang="zh-TW" altLang="en-US" sz="6600" b="1" dirty="0" smtClean="0">
                <a:solidFill>
                  <a:schemeClr val="bg1"/>
                </a:solidFill>
                <a:effectLst>
                  <a:outerShdw blurRad="38100" dist="38100" dir="2700000" algn="tl">
                    <a:srgbClr val="000000">
                      <a:alpha val="43137"/>
                    </a:srgbClr>
                  </a:outerShdw>
                </a:effectLst>
              </a:rPr>
              <a:t> </a:t>
            </a:r>
            <a:endParaRPr lang="en-US" altLang="zh-TW" sz="6600" b="1" dirty="0" smtClean="0">
              <a:solidFill>
                <a:schemeClr val="bg1"/>
              </a:solidFill>
              <a:effectLst>
                <a:outerShdw blurRad="38100" dist="38100" dir="2700000" algn="tl">
                  <a:srgbClr val="000000">
                    <a:alpha val="43137"/>
                  </a:srgbClr>
                </a:outerShdw>
              </a:effectLst>
            </a:endParaRPr>
          </a:p>
          <a:p>
            <a:r>
              <a:rPr lang="en-US" altLang="zh-TW" sz="3200" dirty="0" smtClean="0">
                <a:solidFill>
                  <a:schemeClr val="bg1"/>
                </a:solidFill>
              </a:rPr>
              <a:t>N-Dimensional Arrays</a:t>
            </a:r>
          </a:p>
          <a:p>
            <a:r>
              <a:rPr lang="en-US" altLang="zh-TW" sz="3200" dirty="0"/>
              <a:t>Reduction Operations</a:t>
            </a:r>
            <a:endParaRPr lang="zh-TW" altLang="en-US" sz="3200" dirty="0">
              <a:solidFill>
                <a:schemeClr val="bg1"/>
              </a:solidFill>
            </a:endParaRPr>
          </a:p>
        </p:txBody>
      </p:sp>
    </p:spTree>
    <p:extLst>
      <p:ext uri="{BB962C8B-B14F-4D97-AF65-F5344CB8AC3E}">
        <p14:creationId xmlns:p14="http://schemas.microsoft.com/office/powerpoint/2010/main" val="209989355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628650" y="365127"/>
            <a:ext cx="4890701" cy="679940"/>
          </a:xfrm>
        </p:spPr>
        <p:txBody>
          <a:bodyPr>
            <a:normAutofit fontScale="90000"/>
          </a:bodyPr>
          <a:lstStyle/>
          <a:p>
            <a:r>
              <a:rPr lang="en-US" altLang="zh-TW" dirty="0"/>
              <a:t>Reduction Operations</a:t>
            </a:r>
            <a:endParaRPr lang="zh-TW" altLang="en-US" dirty="0"/>
          </a:p>
        </p:txBody>
      </p:sp>
      <p:sp>
        <p:nvSpPr>
          <p:cNvPr id="4" name="矩形 3"/>
          <p:cNvSpPr/>
          <p:nvPr/>
        </p:nvSpPr>
        <p:spPr>
          <a:xfrm>
            <a:off x="1033849" y="1392364"/>
            <a:ext cx="4572000" cy="1323439"/>
          </a:xfrm>
          <a:prstGeom prst="rect">
            <a:avLst/>
          </a:prstGeom>
        </p:spPr>
        <p:txBody>
          <a:bodyPr>
            <a:spAutoFit/>
          </a:bodyPr>
          <a:lstStyle/>
          <a:p>
            <a:r>
              <a:rPr lang="en-US" altLang="zh-TW" sz="4000" dirty="0" err="1"/>
              <a:t>ar</a:t>
            </a:r>
            <a:r>
              <a:rPr lang="en-US" altLang="zh-TW" sz="4000" dirty="0"/>
              <a:t>=</a:t>
            </a:r>
            <a:r>
              <a:rPr lang="en-US" altLang="zh-TW" sz="4000" dirty="0" err="1"/>
              <a:t>np.arange</a:t>
            </a:r>
            <a:r>
              <a:rPr lang="en-US" altLang="zh-TW" sz="4000" dirty="0"/>
              <a:t>(1,5)</a:t>
            </a:r>
          </a:p>
          <a:p>
            <a:r>
              <a:rPr lang="en-US" altLang="zh-TW" sz="4000" dirty="0" err="1"/>
              <a:t>ar.prod</a:t>
            </a:r>
            <a:r>
              <a:rPr lang="en-US" altLang="zh-TW" sz="4000" dirty="0"/>
              <a:t>()</a:t>
            </a:r>
            <a:endParaRPr lang="zh-TW" altLang="en-US" sz="4000" dirty="0"/>
          </a:p>
        </p:txBody>
      </p:sp>
      <p:sp>
        <p:nvSpPr>
          <p:cNvPr id="5" name="矩形 4"/>
          <p:cNvSpPr/>
          <p:nvPr/>
        </p:nvSpPr>
        <p:spPr>
          <a:xfrm>
            <a:off x="943233" y="3614874"/>
            <a:ext cx="6768776" cy="954107"/>
          </a:xfrm>
          <a:prstGeom prst="rect">
            <a:avLst/>
          </a:prstGeom>
        </p:spPr>
        <p:txBody>
          <a:bodyPr wrap="none">
            <a:spAutoFit/>
          </a:bodyPr>
          <a:lstStyle/>
          <a:p>
            <a:r>
              <a:rPr lang="en-US" altLang="zh-TW" sz="2800" dirty="0" err="1"/>
              <a:t>ar</a:t>
            </a:r>
            <a:r>
              <a:rPr lang="en-US" altLang="zh-TW" sz="2800" dirty="0"/>
              <a:t>=</a:t>
            </a:r>
            <a:r>
              <a:rPr lang="en-US" altLang="zh-TW" sz="2800" dirty="0" err="1"/>
              <a:t>np.array</a:t>
            </a:r>
            <a:r>
              <a:rPr lang="en-US" altLang="zh-TW" sz="2800" dirty="0"/>
              <a:t>([</a:t>
            </a:r>
            <a:r>
              <a:rPr lang="en-US" altLang="zh-TW" sz="2800" dirty="0" err="1"/>
              <a:t>np.arange</a:t>
            </a:r>
            <a:r>
              <a:rPr lang="en-US" altLang="zh-TW" sz="2800" dirty="0"/>
              <a:t>(1,6),</a:t>
            </a:r>
            <a:r>
              <a:rPr lang="en-US" altLang="zh-TW" sz="2800" dirty="0" err="1"/>
              <a:t>np.arange</a:t>
            </a:r>
            <a:r>
              <a:rPr lang="en-US" altLang="zh-TW" sz="2800" dirty="0"/>
              <a:t>(1,6</a:t>
            </a:r>
            <a:r>
              <a:rPr lang="en-US" altLang="zh-TW" sz="2800" dirty="0" smtClean="0"/>
              <a:t>)]);</a:t>
            </a:r>
          </a:p>
          <a:p>
            <a:r>
              <a:rPr lang="en-US" altLang="zh-TW" sz="2800" dirty="0" err="1" smtClean="0"/>
              <a:t>ar</a:t>
            </a:r>
            <a:endParaRPr lang="zh-TW" altLang="en-US" sz="2800" dirty="0"/>
          </a:p>
        </p:txBody>
      </p:sp>
      <p:sp>
        <p:nvSpPr>
          <p:cNvPr id="6" name="矩形 5"/>
          <p:cNvSpPr/>
          <p:nvPr/>
        </p:nvSpPr>
        <p:spPr>
          <a:xfrm>
            <a:off x="1313594" y="4821722"/>
            <a:ext cx="4012509" cy="646331"/>
          </a:xfrm>
          <a:prstGeom prst="rect">
            <a:avLst/>
          </a:prstGeom>
        </p:spPr>
        <p:txBody>
          <a:bodyPr wrap="none">
            <a:spAutoFit/>
          </a:bodyPr>
          <a:lstStyle/>
          <a:p>
            <a:r>
              <a:rPr lang="en-US" altLang="zh-TW" sz="3600" dirty="0" err="1"/>
              <a:t>np.prod</a:t>
            </a:r>
            <a:r>
              <a:rPr lang="en-US" altLang="zh-TW" sz="3600" dirty="0"/>
              <a:t>(</a:t>
            </a:r>
            <a:r>
              <a:rPr lang="en-US" altLang="zh-TW" sz="3600" dirty="0" err="1"/>
              <a:t>ar,axis</a:t>
            </a:r>
            <a:r>
              <a:rPr lang="en-US" altLang="zh-TW" sz="3600" dirty="0"/>
              <a:t>=0</a:t>
            </a:r>
            <a:r>
              <a:rPr lang="en-US" altLang="zh-TW" sz="3600" dirty="0" smtClean="0"/>
              <a:t>)=?</a:t>
            </a:r>
            <a:endParaRPr lang="zh-TW" altLang="en-US" sz="3600" dirty="0"/>
          </a:p>
        </p:txBody>
      </p:sp>
      <p:sp>
        <p:nvSpPr>
          <p:cNvPr id="7" name="矩形 6"/>
          <p:cNvSpPr/>
          <p:nvPr/>
        </p:nvSpPr>
        <p:spPr>
          <a:xfrm>
            <a:off x="1374509" y="5468053"/>
            <a:ext cx="4012509" cy="646331"/>
          </a:xfrm>
          <a:prstGeom prst="rect">
            <a:avLst/>
          </a:prstGeom>
        </p:spPr>
        <p:txBody>
          <a:bodyPr wrap="none">
            <a:spAutoFit/>
          </a:bodyPr>
          <a:lstStyle/>
          <a:p>
            <a:r>
              <a:rPr lang="en-US" altLang="zh-TW" sz="3600" dirty="0" err="1" smtClean="0"/>
              <a:t>np.prod</a:t>
            </a:r>
            <a:r>
              <a:rPr lang="en-US" altLang="zh-TW" sz="3600" dirty="0" smtClean="0"/>
              <a:t>(</a:t>
            </a:r>
            <a:r>
              <a:rPr lang="en-US" altLang="zh-TW" sz="3600" dirty="0" err="1" smtClean="0"/>
              <a:t>ar,axis</a:t>
            </a:r>
            <a:r>
              <a:rPr lang="en-US" altLang="zh-TW" sz="3600" dirty="0" smtClean="0"/>
              <a:t>=1)=?</a:t>
            </a:r>
            <a:endParaRPr lang="zh-TW" altLang="en-US" sz="3600" dirty="0"/>
          </a:p>
        </p:txBody>
      </p:sp>
      <p:pic>
        <p:nvPicPr>
          <p:cNvPr id="3" name="圖片 2"/>
          <p:cNvPicPr>
            <a:picLocks noChangeAspect="1"/>
          </p:cNvPicPr>
          <p:nvPr/>
        </p:nvPicPr>
        <p:blipFill>
          <a:blip r:embed="rId2"/>
          <a:stretch>
            <a:fillRect/>
          </a:stretch>
        </p:blipFill>
        <p:spPr>
          <a:xfrm>
            <a:off x="5444683" y="1293341"/>
            <a:ext cx="3460328" cy="1936265"/>
          </a:xfrm>
          <a:prstGeom prst="rect">
            <a:avLst/>
          </a:prstGeom>
        </p:spPr>
      </p:pic>
      <p:pic>
        <p:nvPicPr>
          <p:cNvPr id="8" name="圖片 7">
            <a:extLst>
              <a:ext uri="{FF2B5EF4-FFF2-40B4-BE49-F238E27FC236}">
                <a16:creationId xmlns:a16="http://schemas.microsoft.com/office/drawing/2014/main" id="{016291E8-051C-4EDF-A068-4C8F8B0B05DB}"/>
              </a:ext>
            </a:extLst>
          </p:cNvPr>
          <p:cNvPicPr>
            <a:picLocks noChangeAspect="1"/>
          </p:cNvPicPr>
          <p:nvPr/>
        </p:nvPicPr>
        <p:blipFill>
          <a:blip r:embed="rId3"/>
          <a:stretch>
            <a:fillRect/>
          </a:stretch>
        </p:blipFill>
        <p:spPr>
          <a:xfrm>
            <a:off x="-88776" y="6207487"/>
            <a:ext cx="9232776" cy="675546"/>
          </a:xfrm>
          <a:prstGeom prst="rect">
            <a:avLst/>
          </a:prstGeom>
        </p:spPr>
      </p:pic>
    </p:spTree>
    <p:extLst>
      <p:ext uri="{BB962C8B-B14F-4D97-AF65-F5344CB8AC3E}">
        <p14:creationId xmlns:p14="http://schemas.microsoft.com/office/powerpoint/2010/main" val="380618742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773185" y="1605004"/>
            <a:ext cx="7248651" cy="2308324"/>
          </a:xfrm>
          <a:prstGeom prst="rect">
            <a:avLst/>
          </a:prstGeom>
        </p:spPr>
        <p:txBody>
          <a:bodyPr wrap="none">
            <a:spAutoFit/>
          </a:bodyPr>
          <a:lstStyle/>
          <a:p>
            <a:r>
              <a:rPr lang="pt-BR" altLang="zh-TW" sz="3600" dirty="0"/>
              <a:t>ar=np.array([[2,3,4],[5,6,7],[8,9,10]]); </a:t>
            </a:r>
            <a:endParaRPr lang="pt-BR" altLang="zh-TW" sz="3600" dirty="0" smtClean="0"/>
          </a:p>
          <a:p>
            <a:r>
              <a:rPr lang="pt-BR" altLang="zh-TW" sz="3600" dirty="0" smtClean="0"/>
              <a:t>ar.sum()</a:t>
            </a:r>
          </a:p>
          <a:p>
            <a:r>
              <a:rPr lang="en-US" altLang="zh-TW" sz="3600" dirty="0" err="1"/>
              <a:t>ar.mean</a:t>
            </a:r>
            <a:r>
              <a:rPr lang="en-US" altLang="zh-TW" sz="3600" dirty="0" smtClean="0"/>
              <a:t>()</a:t>
            </a:r>
          </a:p>
          <a:p>
            <a:r>
              <a:rPr lang="en-US" altLang="zh-TW" sz="3600" dirty="0" err="1"/>
              <a:t>np.median</a:t>
            </a:r>
            <a:r>
              <a:rPr lang="en-US" altLang="zh-TW" sz="3600" dirty="0"/>
              <a:t>(</a:t>
            </a:r>
            <a:r>
              <a:rPr lang="en-US" altLang="zh-TW" sz="3600" dirty="0" err="1"/>
              <a:t>ar</a:t>
            </a:r>
            <a:r>
              <a:rPr lang="en-US" altLang="zh-TW" sz="3600" dirty="0"/>
              <a:t>)</a:t>
            </a:r>
            <a:endParaRPr lang="zh-TW" altLang="en-US" sz="3600" dirty="0"/>
          </a:p>
        </p:txBody>
      </p:sp>
      <p:sp>
        <p:nvSpPr>
          <p:cNvPr id="4" name="矩形 3"/>
          <p:cNvSpPr/>
          <p:nvPr/>
        </p:nvSpPr>
        <p:spPr>
          <a:xfrm>
            <a:off x="583837" y="624702"/>
            <a:ext cx="3813673" cy="584775"/>
          </a:xfrm>
          <a:prstGeom prst="rect">
            <a:avLst/>
          </a:prstGeom>
        </p:spPr>
        <p:txBody>
          <a:bodyPr wrap="none">
            <a:spAutoFit/>
          </a:bodyPr>
          <a:lstStyle/>
          <a:p>
            <a:r>
              <a:rPr lang="en-US" altLang="zh-TW" sz="3200" dirty="0"/>
              <a:t>Reduction Operations</a:t>
            </a:r>
            <a:endParaRPr lang="zh-TW" altLang="en-US" sz="3200" dirty="0"/>
          </a:p>
        </p:txBody>
      </p:sp>
      <p:pic>
        <p:nvPicPr>
          <p:cNvPr id="5" name="圖片 4">
            <a:extLst>
              <a:ext uri="{FF2B5EF4-FFF2-40B4-BE49-F238E27FC236}">
                <a16:creationId xmlns:a16="http://schemas.microsoft.com/office/drawing/2014/main" id="{016291E8-051C-4EDF-A068-4C8F8B0B05DB}"/>
              </a:ext>
            </a:extLst>
          </p:cNvPr>
          <p:cNvPicPr>
            <a:picLocks noChangeAspect="1"/>
          </p:cNvPicPr>
          <p:nvPr/>
        </p:nvPicPr>
        <p:blipFill>
          <a:blip r:embed="rId2"/>
          <a:stretch>
            <a:fillRect/>
          </a:stretch>
        </p:blipFill>
        <p:spPr>
          <a:xfrm>
            <a:off x="-88776" y="6207487"/>
            <a:ext cx="9232776" cy="675546"/>
          </a:xfrm>
          <a:prstGeom prst="rect">
            <a:avLst/>
          </a:prstGeom>
        </p:spPr>
      </p:pic>
    </p:spTree>
    <p:extLst>
      <p:ext uri="{BB962C8B-B14F-4D97-AF65-F5344CB8AC3E}">
        <p14:creationId xmlns:p14="http://schemas.microsoft.com/office/powerpoint/2010/main" val="126735662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sp>
        <p:nvSpPr>
          <p:cNvPr id="4" name="矩形 3"/>
          <p:cNvSpPr/>
          <p:nvPr/>
        </p:nvSpPr>
        <p:spPr>
          <a:xfrm>
            <a:off x="0" y="0"/>
            <a:ext cx="9144000" cy="68580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a:p>
        </p:txBody>
      </p:sp>
      <p:sp>
        <p:nvSpPr>
          <p:cNvPr id="5" name="矩形 4"/>
          <p:cNvSpPr/>
          <p:nvPr/>
        </p:nvSpPr>
        <p:spPr>
          <a:xfrm>
            <a:off x="476033" y="2528474"/>
            <a:ext cx="7709996" cy="3754874"/>
          </a:xfrm>
          <a:prstGeom prst="rect">
            <a:avLst/>
          </a:prstGeom>
        </p:spPr>
        <p:txBody>
          <a:bodyPr wrap="none">
            <a:spAutoFit/>
          </a:bodyPr>
          <a:lstStyle/>
          <a:p>
            <a:r>
              <a:rPr lang="en-US" altLang="zh-TW" sz="6600" b="1" dirty="0" smtClean="0">
                <a:solidFill>
                  <a:schemeClr val="bg1"/>
                </a:solidFill>
                <a:effectLst>
                  <a:outerShdw blurRad="38100" dist="38100" dir="2700000" algn="tl">
                    <a:srgbClr val="000000">
                      <a:alpha val="43137"/>
                    </a:srgbClr>
                  </a:outerShdw>
                </a:effectLst>
              </a:rPr>
              <a:t>NUMPY</a:t>
            </a:r>
            <a:r>
              <a:rPr lang="zh-TW" altLang="en-US" sz="6600" b="1" dirty="0" smtClean="0">
                <a:solidFill>
                  <a:schemeClr val="bg1"/>
                </a:solidFill>
                <a:effectLst>
                  <a:outerShdw blurRad="38100" dist="38100" dir="2700000" algn="tl">
                    <a:srgbClr val="000000">
                      <a:alpha val="43137"/>
                    </a:srgbClr>
                  </a:outerShdw>
                </a:effectLst>
              </a:rPr>
              <a:t> </a:t>
            </a:r>
            <a:r>
              <a:rPr lang="en-US" altLang="zh-TW" sz="6600" b="1" dirty="0" err="1" smtClean="0">
                <a:solidFill>
                  <a:schemeClr val="bg1"/>
                </a:solidFill>
                <a:effectLst>
                  <a:outerShdw blurRad="38100" dist="38100" dir="2700000" algn="tl">
                    <a:srgbClr val="000000">
                      <a:alpha val="43137"/>
                    </a:srgbClr>
                  </a:outerShdw>
                </a:effectLst>
              </a:rPr>
              <a:t>ndarray</a:t>
            </a:r>
            <a:r>
              <a:rPr lang="zh-TW" altLang="en-US" sz="6600" b="1" dirty="0" smtClean="0">
                <a:solidFill>
                  <a:schemeClr val="bg1"/>
                </a:solidFill>
                <a:effectLst>
                  <a:outerShdw blurRad="38100" dist="38100" dir="2700000" algn="tl">
                    <a:srgbClr val="000000">
                      <a:alpha val="43137"/>
                    </a:srgbClr>
                  </a:outerShdw>
                </a:effectLst>
              </a:rPr>
              <a:t> 運算</a:t>
            </a:r>
            <a:endParaRPr lang="en-US" altLang="zh-TW" sz="6600" b="1" dirty="0" smtClean="0">
              <a:solidFill>
                <a:schemeClr val="bg1"/>
              </a:solidFill>
              <a:effectLst>
                <a:outerShdw blurRad="38100" dist="38100" dir="2700000" algn="tl">
                  <a:srgbClr val="000000">
                    <a:alpha val="43137"/>
                  </a:srgbClr>
                </a:outerShdw>
              </a:effectLst>
            </a:endParaRPr>
          </a:p>
          <a:p>
            <a:r>
              <a:rPr lang="en-US" altLang="zh-TW" sz="6600" b="1" dirty="0" smtClean="0"/>
              <a:t>Universal </a:t>
            </a:r>
            <a:r>
              <a:rPr lang="en-US" altLang="zh-TW" sz="6600" b="1" dirty="0"/>
              <a:t>Functions: </a:t>
            </a:r>
            <a:endParaRPr lang="en-US" altLang="zh-TW" sz="6600" b="1" dirty="0" smtClean="0"/>
          </a:p>
          <a:p>
            <a:r>
              <a:rPr lang="en-US" altLang="zh-TW" sz="4000" b="1" dirty="0" smtClean="0"/>
              <a:t>Fast </a:t>
            </a:r>
            <a:r>
              <a:rPr lang="en-US" altLang="zh-TW" sz="4000" b="1" dirty="0"/>
              <a:t>Element-Wise Array Functions</a:t>
            </a:r>
          </a:p>
          <a:p>
            <a:endParaRPr lang="zh-TW" altLang="en-US" sz="6600" b="1"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37679588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zh-TW" altLang="en-US" dirty="0" smtClean="0"/>
              <a:t>使用加快速度運算的</a:t>
            </a:r>
            <a:r>
              <a:rPr lang="en-US" altLang="zh-TW" dirty="0" smtClean="0"/>
              <a:t/>
            </a:r>
            <a:br>
              <a:rPr lang="en-US" altLang="zh-TW" dirty="0" smtClean="0"/>
            </a:br>
            <a:r>
              <a:rPr lang="en-US" altLang="zh-TW" dirty="0" smtClean="0"/>
              <a:t>Universal </a:t>
            </a:r>
            <a:r>
              <a:rPr lang="en-US" altLang="zh-TW" dirty="0"/>
              <a:t>Functions</a:t>
            </a:r>
            <a:endParaRPr lang="zh-TW" altLang="en-US" dirty="0"/>
          </a:p>
        </p:txBody>
      </p:sp>
      <p:sp>
        <p:nvSpPr>
          <p:cNvPr id="3" name="內容版面配置區 2"/>
          <p:cNvSpPr>
            <a:spLocks noGrp="1"/>
          </p:cNvSpPr>
          <p:nvPr>
            <p:ph idx="1"/>
          </p:nvPr>
        </p:nvSpPr>
        <p:spPr>
          <a:xfrm>
            <a:off x="826358" y="3728566"/>
            <a:ext cx="2493491" cy="925813"/>
          </a:xfrm>
        </p:spPr>
        <p:txBody>
          <a:bodyPr>
            <a:normAutofit/>
          </a:bodyPr>
          <a:lstStyle/>
          <a:p>
            <a:pPr marL="0" indent="0">
              <a:buNone/>
            </a:pPr>
            <a:r>
              <a:rPr lang="en-US" altLang="zh-TW" sz="5400" dirty="0" smtClean="0"/>
              <a:t>For loop</a:t>
            </a:r>
            <a:endParaRPr lang="zh-TW" altLang="en-US" sz="5400" dirty="0"/>
          </a:p>
        </p:txBody>
      </p:sp>
      <p:sp>
        <p:nvSpPr>
          <p:cNvPr id="5" name="矩形 4"/>
          <p:cNvSpPr/>
          <p:nvPr/>
        </p:nvSpPr>
        <p:spPr>
          <a:xfrm>
            <a:off x="3563454" y="3244334"/>
            <a:ext cx="237566" cy="369332"/>
          </a:xfrm>
          <a:prstGeom prst="rect">
            <a:avLst/>
          </a:prstGeom>
        </p:spPr>
        <p:txBody>
          <a:bodyPr wrap="none">
            <a:spAutoFit/>
          </a:bodyPr>
          <a:lstStyle/>
          <a:p>
            <a:r>
              <a:rPr lang="en-US" altLang="zh-TW" dirty="0"/>
              <a:t> </a:t>
            </a:r>
            <a:endParaRPr lang="zh-TW" altLang="en-US" dirty="0"/>
          </a:p>
        </p:txBody>
      </p:sp>
      <p:sp>
        <p:nvSpPr>
          <p:cNvPr id="6" name="矩形 5"/>
          <p:cNvSpPr/>
          <p:nvPr/>
        </p:nvSpPr>
        <p:spPr>
          <a:xfrm>
            <a:off x="743941" y="2203621"/>
            <a:ext cx="7532831" cy="769441"/>
          </a:xfrm>
          <a:prstGeom prst="rect">
            <a:avLst/>
          </a:prstGeom>
        </p:spPr>
        <p:txBody>
          <a:bodyPr wrap="none">
            <a:spAutoFit/>
          </a:bodyPr>
          <a:lstStyle/>
          <a:p>
            <a:r>
              <a:rPr lang="zh-TW" altLang="en-US" sz="4400" dirty="0"/>
              <a:t>計算</a:t>
            </a:r>
            <a:r>
              <a:rPr lang="en-US" altLang="zh-TW" sz="4400" dirty="0" smtClean="0"/>
              <a:t>0</a:t>
            </a:r>
            <a:r>
              <a:rPr lang="zh-TW" altLang="en-US" sz="4400" dirty="0"/>
              <a:t>的三次方</a:t>
            </a:r>
            <a:r>
              <a:rPr lang="zh-TW" altLang="en-US" sz="4400" dirty="0" smtClean="0"/>
              <a:t>到</a:t>
            </a:r>
            <a:r>
              <a:rPr lang="en-US" altLang="zh-TW" sz="4400" dirty="0"/>
              <a:t>999</a:t>
            </a:r>
            <a:r>
              <a:rPr lang="zh-TW" altLang="en-US" sz="4400" dirty="0"/>
              <a:t>的三次方</a:t>
            </a:r>
          </a:p>
        </p:txBody>
      </p:sp>
      <p:sp>
        <p:nvSpPr>
          <p:cNvPr id="7" name="矩形 6"/>
          <p:cNvSpPr/>
          <p:nvPr/>
        </p:nvSpPr>
        <p:spPr>
          <a:xfrm>
            <a:off x="3793208" y="3546383"/>
            <a:ext cx="997389" cy="1107996"/>
          </a:xfrm>
          <a:prstGeom prst="rect">
            <a:avLst/>
          </a:prstGeom>
        </p:spPr>
        <p:txBody>
          <a:bodyPr wrap="none">
            <a:spAutoFit/>
          </a:bodyPr>
          <a:lstStyle/>
          <a:p>
            <a:r>
              <a:rPr lang="en-US" altLang="zh-TW" sz="6600" dirty="0" smtClean="0">
                <a:solidFill>
                  <a:srgbClr val="FF0000"/>
                </a:solidFill>
                <a:latin typeface="Adobe 繁黑體 Std B" panose="020B0700000000000000" pitchFamily="34" charset="-120"/>
                <a:ea typeface="Adobe 繁黑體 Std B" panose="020B0700000000000000" pitchFamily="34" charset="-120"/>
              </a:rPr>
              <a:t>vs</a:t>
            </a:r>
            <a:endParaRPr lang="en-US" altLang="zh-TW" sz="6600" dirty="0">
              <a:solidFill>
                <a:srgbClr val="FF0000"/>
              </a:solidFill>
              <a:latin typeface="Adobe 繁黑體 Std B" panose="020B0700000000000000" pitchFamily="34" charset="-120"/>
              <a:ea typeface="Adobe 繁黑體 Std B" panose="020B0700000000000000" pitchFamily="34" charset="-120"/>
            </a:endParaRPr>
          </a:p>
        </p:txBody>
      </p:sp>
      <p:sp>
        <p:nvSpPr>
          <p:cNvPr id="8" name="矩形 7"/>
          <p:cNvSpPr/>
          <p:nvPr/>
        </p:nvSpPr>
        <p:spPr>
          <a:xfrm>
            <a:off x="5154389" y="3628768"/>
            <a:ext cx="3270062" cy="769441"/>
          </a:xfrm>
          <a:prstGeom prst="rect">
            <a:avLst/>
          </a:prstGeom>
        </p:spPr>
        <p:txBody>
          <a:bodyPr wrap="none">
            <a:spAutoFit/>
          </a:bodyPr>
          <a:lstStyle/>
          <a:p>
            <a:r>
              <a:rPr lang="en-US" altLang="zh-TW" sz="4400" b="1" dirty="0">
                <a:effectLst>
                  <a:outerShdw blurRad="38100" dist="38100" dir="2700000" algn="tl">
                    <a:srgbClr val="000000">
                      <a:alpha val="43137"/>
                    </a:srgbClr>
                  </a:outerShdw>
                </a:effectLst>
              </a:rPr>
              <a:t>V</a:t>
            </a:r>
            <a:r>
              <a:rPr lang="en-US" altLang="zh-TW" sz="4400" b="1" dirty="0" smtClean="0">
                <a:effectLst>
                  <a:outerShdw blurRad="38100" dist="38100" dir="2700000" algn="tl">
                    <a:srgbClr val="000000">
                      <a:alpha val="43137"/>
                    </a:srgbClr>
                  </a:outerShdw>
                </a:effectLst>
              </a:rPr>
              <a:t>ectorization</a:t>
            </a:r>
            <a:endParaRPr lang="en-US" altLang="zh-TW" sz="4400" b="1" dirty="0">
              <a:effectLst>
                <a:outerShdw blurRad="38100" dist="38100" dir="2700000" algn="tl">
                  <a:srgbClr val="000000">
                    <a:alpha val="43137"/>
                  </a:srgbClr>
                </a:outerShdw>
              </a:effectLst>
            </a:endParaRPr>
          </a:p>
        </p:txBody>
      </p:sp>
      <p:sp>
        <p:nvSpPr>
          <p:cNvPr id="10" name="矩形 9"/>
          <p:cNvSpPr/>
          <p:nvPr/>
        </p:nvSpPr>
        <p:spPr>
          <a:xfrm>
            <a:off x="5263956" y="4300436"/>
            <a:ext cx="2749471" cy="707886"/>
          </a:xfrm>
          <a:prstGeom prst="rect">
            <a:avLst/>
          </a:prstGeom>
        </p:spPr>
        <p:txBody>
          <a:bodyPr wrap="none">
            <a:spAutoFit/>
          </a:bodyPr>
          <a:lstStyle/>
          <a:p>
            <a:r>
              <a:rPr lang="zh-TW" altLang="en-US" sz="4000" dirty="0">
                <a:effectLst>
                  <a:outerShdw blurRad="38100" dist="38100" dir="2700000" algn="tl">
                    <a:srgbClr val="000000">
                      <a:alpha val="43137"/>
                    </a:srgbClr>
                  </a:outerShdw>
                </a:effectLst>
              </a:rPr>
              <a:t>向量化計算</a:t>
            </a:r>
          </a:p>
        </p:txBody>
      </p:sp>
      <p:pic>
        <p:nvPicPr>
          <p:cNvPr id="9" name="圖片 8">
            <a:extLst>
              <a:ext uri="{FF2B5EF4-FFF2-40B4-BE49-F238E27FC236}">
                <a16:creationId xmlns:a16="http://schemas.microsoft.com/office/drawing/2014/main" id="{016291E8-051C-4EDF-A068-4C8F8B0B05DB}"/>
              </a:ext>
            </a:extLst>
          </p:cNvPr>
          <p:cNvPicPr>
            <a:picLocks noChangeAspect="1"/>
          </p:cNvPicPr>
          <p:nvPr/>
        </p:nvPicPr>
        <p:blipFill>
          <a:blip r:embed="rId2"/>
          <a:stretch>
            <a:fillRect/>
          </a:stretch>
        </p:blipFill>
        <p:spPr>
          <a:xfrm>
            <a:off x="-88776" y="6207487"/>
            <a:ext cx="9232776" cy="675546"/>
          </a:xfrm>
          <a:prstGeom prst="rect">
            <a:avLst/>
          </a:prstGeom>
        </p:spPr>
      </p:pic>
    </p:spTree>
    <p:extLst>
      <p:ext uri="{BB962C8B-B14F-4D97-AF65-F5344CB8AC3E}">
        <p14:creationId xmlns:p14="http://schemas.microsoft.com/office/powerpoint/2010/main" val="146824364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233234" y="294087"/>
            <a:ext cx="6999588" cy="899856"/>
          </a:xfrm>
        </p:spPr>
        <p:txBody>
          <a:bodyPr>
            <a:normAutofit fontScale="90000"/>
          </a:bodyPr>
          <a:lstStyle/>
          <a:p>
            <a:r>
              <a:rPr lang="en-US" altLang="zh-TW" dirty="0" err="1"/>
              <a:t>NumPy</a:t>
            </a:r>
            <a:r>
              <a:rPr lang="en-US" altLang="zh-TW" dirty="0"/>
              <a:t> </a:t>
            </a:r>
            <a:r>
              <a:rPr lang="en-US" altLang="zh-TW" dirty="0" smtClean="0"/>
              <a:t>vs Python:</a:t>
            </a:r>
            <a:r>
              <a:rPr lang="zh-TW" altLang="en-US" dirty="0" smtClean="0"/>
              <a:t>看看誰比較快</a:t>
            </a:r>
            <a:endParaRPr lang="zh-TW" altLang="en-US" dirty="0"/>
          </a:p>
        </p:txBody>
      </p:sp>
      <p:sp>
        <p:nvSpPr>
          <p:cNvPr id="4" name="矩形 3"/>
          <p:cNvSpPr/>
          <p:nvPr/>
        </p:nvSpPr>
        <p:spPr>
          <a:xfrm>
            <a:off x="3118023" y="4020234"/>
            <a:ext cx="4572000" cy="1323439"/>
          </a:xfrm>
          <a:prstGeom prst="rect">
            <a:avLst/>
          </a:prstGeom>
        </p:spPr>
        <p:txBody>
          <a:bodyPr>
            <a:spAutoFit/>
          </a:bodyPr>
          <a:lstStyle/>
          <a:p>
            <a:r>
              <a:rPr lang="en-US" altLang="zh-TW" sz="4000" b="1" dirty="0" err="1">
                <a:effectLst>
                  <a:outerShdw blurRad="38100" dist="38100" dir="2700000" algn="tl">
                    <a:srgbClr val="000000">
                      <a:alpha val="43137"/>
                    </a:srgbClr>
                  </a:outerShdw>
                </a:effectLst>
              </a:rPr>
              <a:t>ar</a:t>
            </a:r>
            <a:r>
              <a:rPr lang="en-US" altLang="zh-TW" sz="4000" b="1" dirty="0">
                <a:effectLst>
                  <a:outerShdw blurRad="38100" dist="38100" dir="2700000" algn="tl">
                    <a:srgbClr val="000000">
                      <a:alpha val="43137"/>
                    </a:srgbClr>
                  </a:outerShdw>
                </a:effectLst>
              </a:rPr>
              <a:t>=</a:t>
            </a:r>
            <a:r>
              <a:rPr lang="en-US" altLang="zh-TW" sz="4000" b="1" dirty="0" err="1">
                <a:effectLst>
                  <a:outerShdw blurRad="38100" dist="38100" dir="2700000" algn="tl">
                    <a:srgbClr val="000000">
                      <a:alpha val="43137"/>
                    </a:srgbClr>
                  </a:outerShdw>
                </a:effectLst>
              </a:rPr>
              <a:t>np.arange</a:t>
            </a:r>
            <a:r>
              <a:rPr lang="en-US" altLang="zh-TW" sz="4000" b="1" dirty="0">
                <a:effectLst>
                  <a:outerShdw blurRad="38100" dist="38100" dir="2700000" algn="tl">
                    <a:srgbClr val="000000">
                      <a:alpha val="43137"/>
                    </a:srgbClr>
                  </a:outerShdw>
                </a:effectLst>
              </a:rPr>
              <a:t>(1000)</a:t>
            </a:r>
          </a:p>
          <a:p>
            <a:r>
              <a:rPr lang="en-US" altLang="zh-TW" sz="4000" b="1" dirty="0">
                <a:solidFill>
                  <a:srgbClr val="FF0000"/>
                </a:solidFill>
                <a:effectLst>
                  <a:outerShdw blurRad="38100" dist="38100" dir="2700000" algn="tl">
                    <a:srgbClr val="000000">
                      <a:alpha val="43137"/>
                    </a:srgbClr>
                  </a:outerShdw>
                </a:effectLst>
              </a:rPr>
              <a:t>%</a:t>
            </a:r>
            <a:r>
              <a:rPr lang="en-US" altLang="zh-TW" sz="4000" b="1" dirty="0" err="1">
                <a:solidFill>
                  <a:srgbClr val="FF0000"/>
                </a:solidFill>
                <a:effectLst>
                  <a:outerShdw blurRad="38100" dist="38100" dir="2700000" algn="tl">
                    <a:srgbClr val="000000">
                      <a:alpha val="43137"/>
                    </a:srgbClr>
                  </a:outerShdw>
                </a:effectLst>
              </a:rPr>
              <a:t>timeit</a:t>
            </a:r>
            <a:r>
              <a:rPr lang="en-US" altLang="zh-TW" sz="4000" b="1" dirty="0">
                <a:solidFill>
                  <a:srgbClr val="FF0000"/>
                </a:solidFill>
                <a:effectLst>
                  <a:outerShdw blurRad="38100" dist="38100" dir="2700000" algn="tl">
                    <a:srgbClr val="000000">
                      <a:alpha val="43137"/>
                    </a:srgbClr>
                  </a:outerShdw>
                </a:effectLst>
              </a:rPr>
              <a:t> </a:t>
            </a:r>
            <a:r>
              <a:rPr lang="en-US" altLang="zh-TW" sz="4000" b="1" dirty="0" err="1">
                <a:effectLst>
                  <a:outerShdw blurRad="38100" dist="38100" dir="2700000" algn="tl">
                    <a:srgbClr val="000000">
                      <a:alpha val="43137"/>
                    </a:srgbClr>
                  </a:outerShdw>
                </a:effectLst>
              </a:rPr>
              <a:t>ar</a:t>
            </a:r>
            <a:r>
              <a:rPr lang="en-US" altLang="zh-TW" sz="4000" b="1" dirty="0">
                <a:effectLst>
                  <a:outerShdw blurRad="38100" dist="38100" dir="2700000" algn="tl">
                    <a:srgbClr val="000000">
                      <a:alpha val="43137"/>
                    </a:srgbClr>
                  </a:outerShdw>
                </a:effectLst>
              </a:rPr>
              <a:t>**3</a:t>
            </a:r>
            <a:endParaRPr lang="zh-TW" altLang="en-US" sz="4000" b="1" dirty="0">
              <a:effectLst>
                <a:outerShdw blurRad="38100" dist="38100" dir="2700000" algn="tl">
                  <a:srgbClr val="000000">
                    <a:alpha val="43137"/>
                  </a:srgbClr>
                </a:outerShdw>
              </a:effectLst>
            </a:endParaRPr>
          </a:p>
        </p:txBody>
      </p:sp>
      <p:sp>
        <p:nvSpPr>
          <p:cNvPr id="5" name="矩形 4"/>
          <p:cNvSpPr/>
          <p:nvPr/>
        </p:nvSpPr>
        <p:spPr>
          <a:xfrm>
            <a:off x="2912077" y="1983364"/>
            <a:ext cx="5737654" cy="1200329"/>
          </a:xfrm>
          <a:prstGeom prst="rect">
            <a:avLst/>
          </a:prstGeom>
        </p:spPr>
        <p:txBody>
          <a:bodyPr wrap="square">
            <a:spAutoFit/>
          </a:bodyPr>
          <a:lstStyle/>
          <a:p>
            <a:r>
              <a:rPr lang="nn-NO" altLang="zh-TW" sz="3600" b="1" dirty="0">
                <a:effectLst>
                  <a:outerShdw blurRad="38100" dist="38100" dir="2700000" algn="tl">
                    <a:srgbClr val="000000">
                      <a:alpha val="43137"/>
                    </a:srgbClr>
                  </a:outerShdw>
                </a:effectLst>
              </a:rPr>
              <a:t>ar=range(1000)</a:t>
            </a:r>
          </a:p>
          <a:p>
            <a:r>
              <a:rPr lang="nn-NO" altLang="zh-TW" sz="3600" b="1" dirty="0">
                <a:solidFill>
                  <a:srgbClr val="FF0000"/>
                </a:solidFill>
                <a:effectLst>
                  <a:outerShdw blurRad="38100" dist="38100" dir="2700000" algn="tl">
                    <a:srgbClr val="000000">
                      <a:alpha val="43137"/>
                    </a:srgbClr>
                  </a:outerShdw>
                </a:effectLst>
              </a:rPr>
              <a:t>%timeit </a:t>
            </a:r>
            <a:r>
              <a:rPr lang="nn-NO" altLang="zh-TW" sz="3600" b="1" dirty="0">
                <a:effectLst>
                  <a:outerShdw blurRad="38100" dist="38100" dir="2700000" algn="tl">
                    <a:srgbClr val="000000">
                      <a:alpha val="43137"/>
                    </a:srgbClr>
                  </a:outerShdw>
                </a:effectLst>
              </a:rPr>
              <a:t>[ar[i]**3 for i in ar]</a:t>
            </a:r>
            <a:endParaRPr lang="zh-TW" altLang="en-US" sz="3600" b="1" dirty="0">
              <a:effectLst>
                <a:outerShdw blurRad="38100" dist="38100" dir="2700000" algn="tl">
                  <a:srgbClr val="000000">
                    <a:alpha val="43137"/>
                  </a:srgbClr>
                </a:outerShdw>
              </a:effectLst>
            </a:endParaRPr>
          </a:p>
        </p:txBody>
      </p:sp>
      <p:pic>
        <p:nvPicPr>
          <p:cNvPr id="3" name="圖片 2"/>
          <p:cNvPicPr>
            <a:picLocks noChangeAspect="1"/>
          </p:cNvPicPr>
          <p:nvPr/>
        </p:nvPicPr>
        <p:blipFill rotWithShape="1">
          <a:blip r:embed="rId2"/>
          <a:srcRect t="8155" b="11394"/>
          <a:stretch/>
        </p:blipFill>
        <p:spPr>
          <a:xfrm>
            <a:off x="321506" y="2035883"/>
            <a:ext cx="2467344" cy="1200329"/>
          </a:xfrm>
          <a:prstGeom prst="rect">
            <a:avLst/>
          </a:prstGeom>
        </p:spPr>
      </p:pic>
      <p:pic>
        <p:nvPicPr>
          <p:cNvPr id="1026" name="Picture 2" descr="ãnumpyãçåçæå°çµæ"/>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3893" y="4213913"/>
            <a:ext cx="2583582" cy="1022668"/>
          </a:xfrm>
          <a:prstGeom prst="rect">
            <a:avLst/>
          </a:prstGeom>
          <a:noFill/>
          <a:extLst>
            <a:ext uri="{909E8E84-426E-40DD-AFC4-6F175D3DCCD1}">
              <a14:hiddenFill xmlns:a14="http://schemas.microsoft.com/office/drawing/2010/main">
                <a:solidFill>
                  <a:srgbClr val="FFFFFF"/>
                </a:solidFill>
              </a14:hiddenFill>
            </a:ext>
          </a:extLst>
        </p:spPr>
      </p:pic>
      <p:sp>
        <p:nvSpPr>
          <p:cNvPr id="7" name="矩形 6"/>
          <p:cNvSpPr/>
          <p:nvPr/>
        </p:nvSpPr>
        <p:spPr>
          <a:xfrm>
            <a:off x="3118023" y="5343673"/>
            <a:ext cx="3270062" cy="769441"/>
          </a:xfrm>
          <a:prstGeom prst="rect">
            <a:avLst/>
          </a:prstGeom>
        </p:spPr>
        <p:txBody>
          <a:bodyPr wrap="none">
            <a:spAutoFit/>
          </a:bodyPr>
          <a:lstStyle/>
          <a:p>
            <a:r>
              <a:rPr lang="en-US" altLang="zh-TW" sz="4400" b="1" dirty="0">
                <a:solidFill>
                  <a:srgbClr val="7030A0"/>
                </a:solidFill>
                <a:effectLst>
                  <a:outerShdw blurRad="38100" dist="38100" dir="2700000" algn="tl">
                    <a:srgbClr val="000000">
                      <a:alpha val="43137"/>
                    </a:srgbClr>
                  </a:outerShdw>
                </a:effectLst>
              </a:rPr>
              <a:t>V</a:t>
            </a:r>
            <a:r>
              <a:rPr lang="en-US" altLang="zh-TW" sz="4400" b="1" dirty="0" smtClean="0">
                <a:solidFill>
                  <a:srgbClr val="7030A0"/>
                </a:solidFill>
                <a:effectLst>
                  <a:outerShdw blurRad="38100" dist="38100" dir="2700000" algn="tl">
                    <a:srgbClr val="000000">
                      <a:alpha val="43137"/>
                    </a:srgbClr>
                  </a:outerShdw>
                </a:effectLst>
              </a:rPr>
              <a:t>ectorization</a:t>
            </a:r>
            <a:endParaRPr lang="en-US" altLang="zh-TW" sz="4400" b="1" dirty="0">
              <a:solidFill>
                <a:srgbClr val="7030A0"/>
              </a:solidFill>
              <a:effectLst>
                <a:outerShdw blurRad="38100" dist="38100" dir="2700000" algn="tl">
                  <a:srgbClr val="000000">
                    <a:alpha val="43137"/>
                  </a:srgbClr>
                </a:outerShdw>
              </a:effectLst>
            </a:endParaRPr>
          </a:p>
        </p:txBody>
      </p:sp>
      <p:sp>
        <p:nvSpPr>
          <p:cNvPr id="8" name="矩形 7"/>
          <p:cNvSpPr/>
          <p:nvPr/>
        </p:nvSpPr>
        <p:spPr>
          <a:xfrm>
            <a:off x="3227590" y="6015341"/>
            <a:ext cx="2749471" cy="707886"/>
          </a:xfrm>
          <a:prstGeom prst="rect">
            <a:avLst/>
          </a:prstGeom>
        </p:spPr>
        <p:txBody>
          <a:bodyPr wrap="none">
            <a:spAutoFit/>
          </a:bodyPr>
          <a:lstStyle/>
          <a:p>
            <a:r>
              <a:rPr lang="zh-TW" altLang="en-US" sz="4000" dirty="0">
                <a:solidFill>
                  <a:srgbClr val="7030A0"/>
                </a:solidFill>
                <a:effectLst>
                  <a:outerShdw blurRad="38100" dist="38100" dir="2700000" algn="tl">
                    <a:srgbClr val="000000">
                      <a:alpha val="43137"/>
                    </a:srgbClr>
                  </a:outerShdw>
                </a:effectLst>
              </a:rPr>
              <a:t>向量化計算</a:t>
            </a:r>
          </a:p>
        </p:txBody>
      </p:sp>
      <p:sp>
        <p:nvSpPr>
          <p:cNvPr id="6" name="矩形 5"/>
          <p:cNvSpPr/>
          <p:nvPr/>
        </p:nvSpPr>
        <p:spPr>
          <a:xfrm>
            <a:off x="2997870" y="1114279"/>
            <a:ext cx="2289922" cy="830997"/>
          </a:xfrm>
          <a:prstGeom prst="rect">
            <a:avLst/>
          </a:prstGeom>
        </p:spPr>
        <p:txBody>
          <a:bodyPr wrap="none">
            <a:spAutoFit/>
          </a:bodyPr>
          <a:lstStyle/>
          <a:p>
            <a:r>
              <a:rPr lang="en-US" altLang="zh-TW" sz="4800" b="1" dirty="0">
                <a:solidFill>
                  <a:srgbClr val="7030A0"/>
                </a:solidFill>
                <a:effectLst>
                  <a:outerShdw blurRad="38100" dist="38100" dir="2700000" algn="tl">
                    <a:srgbClr val="000000">
                      <a:alpha val="43137"/>
                    </a:srgbClr>
                  </a:outerShdw>
                </a:effectLst>
              </a:rPr>
              <a:t>For loop</a:t>
            </a:r>
          </a:p>
        </p:txBody>
      </p:sp>
    </p:spTree>
    <p:extLst>
      <p:ext uri="{BB962C8B-B14F-4D97-AF65-F5344CB8AC3E}">
        <p14:creationId xmlns:p14="http://schemas.microsoft.com/office/powerpoint/2010/main" val="215872143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513321" y="422792"/>
            <a:ext cx="2682961" cy="977642"/>
          </a:xfrm>
        </p:spPr>
        <p:txBody>
          <a:bodyPr/>
          <a:lstStyle/>
          <a:p>
            <a:r>
              <a:rPr lang="zh-TW" altLang="en-US" dirty="0"/>
              <a:t>更多範例</a:t>
            </a:r>
          </a:p>
        </p:txBody>
      </p:sp>
      <p:sp>
        <p:nvSpPr>
          <p:cNvPr id="4" name="矩形 3"/>
          <p:cNvSpPr/>
          <p:nvPr/>
        </p:nvSpPr>
        <p:spPr>
          <a:xfrm>
            <a:off x="621956" y="1616329"/>
            <a:ext cx="5704703" cy="2123658"/>
          </a:xfrm>
          <a:prstGeom prst="rect">
            <a:avLst/>
          </a:prstGeom>
        </p:spPr>
        <p:txBody>
          <a:bodyPr wrap="square">
            <a:spAutoFit/>
          </a:bodyPr>
          <a:lstStyle/>
          <a:p>
            <a:r>
              <a:rPr lang="en-US" altLang="zh-TW" sz="4400" dirty="0"/>
              <a:t>import </a:t>
            </a:r>
            <a:r>
              <a:rPr lang="en-US" altLang="zh-TW" sz="4400" dirty="0" err="1"/>
              <a:t>numpy</a:t>
            </a:r>
            <a:r>
              <a:rPr lang="en-US" altLang="zh-TW" sz="4400" dirty="0"/>
              <a:t> as np</a:t>
            </a:r>
          </a:p>
          <a:p>
            <a:r>
              <a:rPr lang="en-US" altLang="zh-TW" sz="4400" dirty="0" err="1"/>
              <a:t>arr</a:t>
            </a:r>
            <a:r>
              <a:rPr lang="en-US" altLang="zh-TW" sz="4400" dirty="0"/>
              <a:t> = </a:t>
            </a:r>
            <a:r>
              <a:rPr lang="en-US" altLang="zh-TW" sz="4400" dirty="0" err="1"/>
              <a:t>np.arange</a:t>
            </a:r>
            <a:r>
              <a:rPr lang="en-US" altLang="zh-TW" sz="4400" dirty="0"/>
              <a:t>(10)</a:t>
            </a:r>
          </a:p>
          <a:p>
            <a:r>
              <a:rPr lang="en-US" altLang="zh-TW" sz="4400" dirty="0" err="1"/>
              <a:t>arr</a:t>
            </a:r>
            <a:endParaRPr lang="zh-TW" altLang="en-US" sz="4400" dirty="0"/>
          </a:p>
        </p:txBody>
      </p:sp>
      <p:sp>
        <p:nvSpPr>
          <p:cNvPr id="5" name="矩形 4"/>
          <p:cNvSpPr/>
          <p:nvPr/>
        </p:nvSpPr>
        <p:spPr>
          <a:xfrm>
            <a:off x="1900799" y="3955882"/>
            <a:ext cx="3147015" cy="830997"/>
          </a:xfrm>
          <a:prstGeom prst="rect">
            <a:avLst/>
          </a:prstGeom>
        </p:spPr>
        <p:txBody>
          <a:bodyPr wrap="none">
            <a:spAutoFit/>
          </a:bodyPr>
          <a:lstStyle/>
          <a:p>
            <a:r>
              <a:rPr lang="en-US" altLang="zh-TW" sz="4800" b="1" dirty="0" err="1">
                <a:effectLst>
                  <a:outerShdw blurRad="38100" dist="38100" dir="2700000" algn="tl">
                    <a:srgbClr val="000000">
                      <a:alpha val="43137"/>
                    </a:srgbClr>
                  </a:outerShdw>
                </a:effectLst>
              </a:rPr>
              <a:t>np.sqrt</a:t>
            </a:r>
            <a:r>
              <a:rPr lang="en-US" altLang="zh-TW" sz="4800" b="1" dirty="0">
                <a:effectLst>
                  <a:outerShdw blurRad="38100" dist="38100" dir="2700000" algn="tl">
                    <a:srgbClr val="000000">
                      <a:alpha val="43137"/>
                    </a:srgbClr>
                  </a:outerShdw>
                </a:effectLst>
              </a:rPr>
              <a:t>(</a:t>
            </a:r>
            <a:r>
              <a:rPr lang="en-US" altLang="zh-TW" sz="4800" b="1" dirty="0" err="1">
                <a:effectLst>
                  <a:outerShdw blurRad="38100" dist="38100" dir="2700000" algn="tl">
                    <a:srgbClr val="000000">
                      <a:alpha val="43137"/>
                    </a:srgbClr>
                  </a:outerShdw>
                </a:effectLst>
              </a:rPr>
              <a:t>arr</a:t>
            </a:r>
            <a:r>
              <a:rPr lang="en-US" altLang="zh-TW" sz="4800" b="1" dirty="0">
                <a:effectLst>
                  <a:outerShdw blurRad="38100" dist="38100" dir="2700000" algn="tl">
                    <a:srgbClr val="000000">
                      <a:alpha val="43137"/>
                    </a:srgbClr>
                  </a:outerShdw>
                </a:effectLst>
              </a:rPr>
              <a:t>)</a:t>
            </a:r>
            <a:endParaRPr lang="zh-TW" altLang="en-US" sz="4800" b="1" dirty="0">
              <a:effectLst>
                <a:outerShdw blurRad="38100" dist="38100" dir="2700000" algn="tl">
                  <a:srgbClr val="000000">
                    <a:alpha val="43137"/>
                  </a:srgbClr>
                </a:outerShdw>
              </a:effectLst>
            </a:endParaRPr>
          </a:p>
        </p:txBody>
      </p:sp>
      <p:sp>
        <p:nvSpPr>
          <p:cNvPr id="6" name="矩形 5"/>
          <p:cNvSpPr/>
          <p:nvPr/>
        </p:nvSpPr>
        <p:spPr>
          <a:xfrm>
            <a:off x="1900799" y="4786879"/>
            <a:ext cx="3050835" cy="830997"/>
          </a:xfrm>
          <a:prstGeom prst="rect">
            <a:avLst/>
          </a:prstGeom>
        </p:spPr>
        <p:txBody>
          <a:bodyPr wrap="none">
            <a:spAutoFit/>
          </a:bodyPr>
          <a:lstStyle/>
          <a:p>
            <a:r>
              <a:rPr lang="en-US" altLang="zh-TW" sz="4800" b="1" dirty="0" err="1">
                <a:effectLst>
                  <a:outerShdw blurRad="38100" dist="38100" dir="2700000" algn="tl">
                    <a:srgbClr val="000000">
                      <a:alpha val="43137"/>
                    </a:srgbClr>
                  </a:outerShdw>
                </a:effectLst>
              </a:rPr>
              <a:t>np.exp</a:t>
            </a:r>
            <a:r>
              <a:rPr lang="en-US" altLang="zh-TW" sz="4800" b="1" dirty="0">
                <a:effectLst>
                  <a:outerShdw blurRad="38100" dist="38100" dir="2700000" algn="tl">
                    <a:srgbClr val="000000">
                      <a:alpha val="43137"/>
                    </a:srgbClr>
                  </a:outerShdw>
                </a:effectLst>
              </a:rPr>
              <a:t>(</a:t>
            </a:r>
            <a:r>
              <a:rPr lang="en-US" altLang="zh-TW" sz="4800" b="1" dirty="0" err="1">
                <a:effectLst>
                  <a:outerShdw blurRad="38100" dist="38100" dir="2700000" algn="tl">
                    <a:srgbClr val="000000">
                      <a:alpha val="43137"/>
                    </a:srgbClr>
                  </a:outerShdw>
                </a:effectLst>
              </a:rPr>
              <a:t>arr</a:t>
            </a:r>
            <a:r>
              <a:rPr lang="en-US" altLang="zh-TW" sz="4800" b="1" dirty="0">
                <a:effectLst>
                  <a:outerShdw blurRad="38100" dist="38100" dir="2700000" algn="tl">
                    <a:srgbClr val="000000">
                      <a:alpha val="43137"/>
                    </a:srgbClr>
                  </a:outerShdw>
                </a:effectLst>
              </a:rPr>
              <a:t>)</a:t>
            </a:r>
            <a:endParaRPr lang="zh-TW" altLang="en-US" sz="4800" b="1" dirty="0">
              <a:effectLst>
                <a:outerShdw blurRad="38100" dist="38100" dir="2700000" algn="tl">
                  <a:srgbClr val="000000">
                    <a:alpha val="43137"/>
                  </a:srgbClr>
                </a:outerShdw>
              </a:effectLst>
            </a:endParaRPr>
          </a:p>
        </p:txBody>
      </p:sp>
      <p:pic>
        <p:nvPicPr>
          <p:cNvPr id="7" name="圖片 6">
            <a:extLst>
              <a:ext uri="{FF2B5EF4-FFF2-40B4-BE49-F238E27FC236}">
                <a16:creationId xmlns:a16="http://schemas.microsoft.com/office/drawing/2014/main" id="{016291E8-051C-4EDF-A068-4C8F8B0B05DB}"/>
              </a:ext>
            </a:extLst>
          </p:cNvPr>
          <p:cNvPicPr>
            <a:picLocks noChangeAspect="1"/>
          </p:cNvPicPr>
          <p:nvPr/>
        </p:nvPicPr>
        <p:blipFill>
          <a:blip r:embed="rId2"/>
          <a:stretch>
            <a:fillRect/>
          </a:stretch>
        </p:blipFill>
        <p:spPr>
          <a:xfrm>
            <a:off x="-88776" y="6207487"/>
            <a:ext cx="9232776" cy="675546"/>
          </a:xfrm>
          <a:prstGeom prst="rect">
            <a:avLst/>
          </a:prstGeom>
        </p:spPr>
      </p:pic>
    </p:spTree>
    <p:extLst>
      <p:ext uri="{BB962C8B-B14F-4D97-AF65-F5344CB8AC3E}">
        <p14:creationId xmlns:p14="http://schemas.microsoft.com/office/powerpoint/2010/main" val="70944211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https://nbviewer.jupyter.org/github/LearnXu/pydata-notebook/blob/master/MarkdownPhotos/chp04/%E5%B1%8F%E5%B9%95%E5%BF%AB%E7%85%A7%202017-10-25%20%E4%B8%8B%E5%8D%881.19.4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7731" y="82530"/>
            <a:ext cx="7559761" cy="6210601"/>
          </a:xfrm>
          <a:prstGeom prst="rect">
            <a:avLst/>
          </a:prstGeom>
          <a:noFill/>
          <a:extLst>
            <a:ext uri="{909E8E84-426E-40DD-AFC4-6F175D3DCCD1}">
              <a14:hiddenFill xmlns:a14="http://schemas.microsoft.com/office/drawing/2010/main">
                <a:solidFill>
                  <a:srgbClr val="FFFFFF"/>
                </a:solidFill>
              </a14:hiddenFill>
            </a:ext>
          </a:extLst>
        </p:spPr>
      </p:pic>
      <p:pic>
        <p:nvPicPr>
          <p:cNvPr id="3" name="圖片 2">
            <a:extLst>
              <a:ext uri="{FF2B5EF4-FFF2-40B4-BE49-F238E27FC236}">
                <a16:creationId xmlns:a16="http://schemas.microsoft.com/office/drawing/2014/main" id="{016291E8-051C-4EDF-A068-4C8F8B0B05DB}"/>
              </a:ext>
            </a:extLst>
          </p:cNvPr>
          <p:cNvPicPr>
            <a:picLocks noChangeAspect="1"/>
          </p:cNvPicPr>
          <p:nvPr/>
        </p:nvPicPr>
        <p:blipFill>
          <a:blip r:embed="rId3"/>
          <a:stretch>
            <a:fillRect/>
          </a:stretch>
        </p:blipFill>
        <p:spPr>
          <a:xfrm>
            <a:off x="-88776" y="6207487"/>
            <a:ext cx="9232776" cy="675546"/>
          </a:xfrm>
          <a:prstGeom prst="rect">
            <a:avLst/>
          </a:prstGeom>
        </p:spPr>
      </p:pic>
    </p:spTree>
    <p:extLst>
      <p:ext uri="{BB962C8B-B14F-4D97-AF65-F5344CB8AC3E}">
        <p14:creationId xmlns:p14="http://schemas.microsoft.com/office/powerpoint/2010/main" val="410209323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a:picLocks noChangeAspect="1"/>
          </p:cNvPicPr>
          <p:nvPr/>
        </p:nvPicPr>
        <p:blipFill>
          <a:blip r:embed="rId2"/>
          <a:stretch>
            <a:fillRect/>
          </a:stretch>
        </p:blipFill>
        <p:spPr>
          <a:xfrm>
            <a:off x="386535" y="468783"/>
            <a:ext cx="8124068" cy="3452427"/>
          </a:xfrm>
          <a:prstGeom prst="rect">
            <a:avLst/>
          </a:prstGeom>
        </p:spPr>
      </p:pic>
      <p:pic>
        <p:nvPicPr>
          <p:cNvPr id="10242" name="Picture 2" descr="https://nbviewer.jupyter.org/github/LearnXu/pydata-notebook/blob/master/MarkdownPhotos/chp04/%E5%B1%8F%E5%B9%95%E5%BF%AB%E7%85%A7%202017-10-25%20%E4%B8%8B%E5%8D%881.21.4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696" y="4020063"/>
            <a:ext cx="8421745" cy="1935893"/>
          </a:xfrm>
          <a:prstGeom prst="rect">
            <a:avLst/>
          </a:prstGeom>
          <a:noFill/>
          <a:extLst>
            <a:ext uri="{909E8E84-426E-40DD-AFC4-6F175D3DCCD1}">
              <a14:hiddenFill xmlns:a14="http://schemas.microsoft.com/office/drawing/2010/main">
                <a:solidFill>
                  <a:srgbClr val="FFFFFF"/>
                </a:solidFill>
              </a14:hiddenFill>
            </a:ext>
          </a:extLst>
        </p:spPr>
      </p:pic>
      <p:pic>
        <p:nvPicPr>
          <p:cNvPr id="4" name="圖片 3">
            <a:extLst>
              <a:ext uri="{FF2B5EF4-FFF2-40B4-BE49-F238E27FC236}">
                <a16:creationId xmlns:a16="http://schemas.microsoft.com/office/drawing/2014/main" id="{016291E8-051C-4EDF-A068-4C8F8B0B05DB}"/>
              </a:ext>
            </a:extLst>
          </p:cNvPr>
          <p:cNvPicPr>
            <a:picLocks noChangeAspect="1"/>
          </p:cNvPicPr>
          <p:nvPr/>
        </p:nvPicPr>
        <p:blipFill>
          <a:blip r:embed="rId4"/>
          <a:stretch>
            <a:fillRect/>
          </a:stretch>
        </p:blipFill>
        <p:spPr>
          <a:xfrm>
            <a:off x="-88776" y="6207487"/>
            <a:ext cx="9232776" cy="675546"/>
          </a:xfrm>
          <a:prstGeom prst="rect">
            <a:avLst/>
          </a:prstGeom>
        </p:spPr>
      </p:pic>
    </p:spTree>
    <p:extLst>
      <p:ext uri="{BB962C8B-B14F-4D97-AF65-F5344CB8AC3E}">
        <p14:creationId xmlns:p14="http://schemas.microsoft.com/office/powerpoint/2010/main" val="4623096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sp>
        <p:nvSpPr>
          <p:cNvPr id="4" name="矩形 3"/>
          <p:cNvSpPr/>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a:p>
        </p:txBody>
      </p:sp>
      <p:sp>
        <p:nvSpPr>
          <p:cNvPr id="5" name="矩形 4"/>
          <p:cNvSpPr/>
          <p:nvPr/>
        </p:nvSpPr>
        <p:spPr>
          <a:xfrm>
            <a:off x="2346010" y="2939535"/>
            <a:ext cx="3576620" cy="1107996"/>
          </a:xfrm>
          <a:prstGeom prst="rect">
            <a:avLst/>
          </a:prstGeom>
        </p:spPr>
        <p:txBody>
          <a:bodyPr wrap="none">
            <a:spAutoFit/>
          </a:bodyPr>
          <a:lstStyle/>
          <a:p>
            <a:r>
              <a:rPr lang="zh-TW" altLang="en-US" sz="6600" b="1" dirty="0" smtClean="0">
                <a:solidFill>
                  <a:srgbClr val="FFFF00"/>
                </a:solidFill>
                <a:effectLst>
                  <a:outerShdw blurRad="38100" dist="38100" dir="2700000" algn="tl">
                    <a:srgbClr val="000000">
                      <a:alpha val="43137"/>
                    </a:srgbClr>
                  </a:outerShdw>
                </a:effectLst>
              </a:rPr>
              <a:t>學習平台</a:t>
            </a:r>
            <a:endParaRPr lang="zh-TW" altLang="en-US" sz="6600" b="1" dirty="0">
              <a:solidFill>
                <a:schemeClr val="bg1"/>
              </a:solidFill>
              <a:effectLst>
                <a:outerShdw blurRad="38100" dist="38100" dir="2700000" algn="tl">
                  <a:srgbClr val="000000">
                    <a:alpha val="43137"/>
                  </a:srgbClr>
                </a:outerShdw>
              </a:effectLst>
            </a:endParaRPr>
          </a:p>
        </p:txBody>
      </p:sp>
      <p:pic>
        <p:nvPicPr>
          <p:cNvPr id="1026" name="Picture 2" descr="ãgoogle colabãçåçæå°çµæ"/>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707879" y="4862069"/>
            <a:ext cx="2974803" cy="1314894"/>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p:cNvSpPr/>
          <p:nvPr/>
        </p:nvSpPr>
        <p:spPr>
          <a:xfrm>
            <a:off x="5922630" y="4930608"/>
            <a:ext cx="1087157" cy="461665"/>
          </a:xfrm>
          <a:prstGeom prst="rect">
            <a:avLst/>
          </a:prstGeom>
        </p:spPr>
        <p:txBody>
          <a:bodyPr wrap="none">
            <a:spAutoFit/>
          </a:bodyPr>
          <a:lstStyle/>
          <a:p>
            <a:r>
              <a:rPr lang="en-US" altLang="zh-TW" sz="2400" b="1" dirty="0" smtClean="0">
                <a:solidFill>
                  <a:srgbClr val="92D050"/>
                </a:solidFill>
                <a:effectLst>
                  <a:outerShdw blurRad="38100" dist="38100" dir="2700000" algn="tl">
                    <a:srgbClr val="000000">
                      <a:alpha val="43137"/>
                    </a:srgbClr>
                  </a:outerShdw>
                </a:effectLst>
              </a:rPr>
              <a:t>Google</a:t>
            </a:r>
            <a:endParaRPr lang="zh-TW" altLang="en-US" sz="2400" b="1" dirty="0">
              <a:solidFill>
                <a:srgbClr val="92D050"/>
              </a:solidFill>
              <a:effectLst>
                <a:outerShdw blurRad="38100" dist="38100" dir="2700000" algn="tl">
                  <a:srgbClr val="000000">
                    <a:alpha val="43137"/>
                  </a:srgbClr>
                </a:outerShdw>
              </a:effectLst>
            </a:endParaRPr>
          </a:p>
        </p:txBody>
      </p:sp>
      <p:sp>
        <p:nvSpPr>
          <p:cNvPr id="8" name="矩形 7"/>
          <p:cNvSpPr/>
          <p:nvPr/>
        </p:nvSpPr>
        <p:spPr>
          <a:xfrm>
            <a:off x="6028034" y="5942567"/>
            <a:ext cx="1107996" cy="369332"/>
          </a:xfrm>
          <a:prstGeom prst="rect">
            <a:avLst/>
          </a:prstGeom>
        </p:spPr>
        <p:txBody>
          <a:bodyPr wrap="none">
            <a:spAutoFit/>
          </a:bodyPr>
          <a:lstStyle/>
          <a:p>
            <a:r>
              <a:rPr lang="zh-TW" altLang="en-US" b="1" dirty="0" smtClean="0">
                <a:solidFill>
                  <a:schemeClr val="bg1"/>
                </a:solidFill>
                <a:effectLst>
                  <a:outerShdw blurRad="38100" dist="38100" dir="2700000" algn="tl">
                    <a:srgbClr val="000000">
                      <a:alpha val="43137"/>
                    </a:srgbClr>
                  </a:outerShdw>
                </a:effectLst>
              </a:rPr>
              <a:t>學習平台</a:t>
            </a:r>
            <a:endParaRPr lang="zh-TW" altLang="en-US" b="1"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09830741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sp>
        <p:nvSpPr>
          <p:cNvPr id="4" name="矩形 3"/>
          <p:cNvSpPr/>
          <p:nvPr/>
        </p:nvSpPr>
        <p:spPr>
          <a:xfrm>
            <a:off x="-1524000" y="0"/>
            <a:ext cx="12192000" cy="68580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a:p>
        </p:txBody>
      </p:sp>
      <p:sp>
        <p:nvSpPr>
          <p:cNvPr id="5" name="矩形 4"/>
          <p:cNvSpPr/>
          <p:nvPr/>
        </p:nvSpPr>
        <p:spPr>
          <a:xfrm>
            <a:off x="476033" y="2528474"/>
            <a:ext cx="8804013" cy="2123658"/>
          </a:xfrm>
          <a:prstGeom prst="rect">
            <a:avLst/>
          </a:prstGeom>
        </p:spPr>
        <p:txBody>
          <a:bodyPr wrap="none">
            <a:spAutoFit/>
          </a:bodyPr>
          <a:lstStyle/>
          <a:p>
            <a:r>
              <a:rPr lang="en-US" altLang="zh-TW" sz="6600" b="1" dirty="0" smtClean="0">
                <a:solidFill>
                  <a:schemeClr val="bg1"/>
                </a:solidFill>
                <a:effectLst>
                  <a:outerShdw blurRad="38100" dist="38100" dir="2700000" algn="tl">
                    <a:srgbClr val="000000">
                      <a:alpha val="43137"/>
                    </a:srgbClr>
                  </a:outerShdw>
                </a:effectLst>
              </a:rPr>
              <a:t>NUMPY</a:t>
            </a:r>
            <a:r>
              <a:rPr lang="zh-TW" altLang="en-US" sz="6600" b="1" dirty="0" smtClean="0">
                <a:solidFill>
                  <a:schemeClr val="bg1"/>
                </a:solidFill>
                <a:effectLst>
                  <a:outerShdw blurRad="38100" dist="38100" dir="2700000" algn="tl">
                    <a:srgbClr val="000000">
                      <a:alpha val="43137"/>
                    </a:srgbClr>
                  </a:outerShdw>
                </a:effectLst>
              </a:rPr>
              <a:t> </a:t>
            </a:r>
            <a:r>
              <a:rPr lang="en-US" altLang="zh-TW" sz="6600" b="1" dirty="0" err="1" smtClean="0">
                <a:solidFill>
                  <a:schemeClr val="bg1"/>
                </a:solidFill>
                <a:effectLst>
                  <a:outerShdw blurRad="38100" dist="38100" dir="2700000" algn="tl">
                    <a:srgbClr val="000000">
                      <a:alpha val="43137"/>
                    </a:srgbClr>
                  </a:outerShdw>
                </a:effectLst>
              </a:rPr>
              <a:t>ndarray</a:t>
            </a:r>
            <a:r>
              <a:rPr lang="zh-TW" altLang="en-US" sz="6600" b="1" dirty="0" smtClean="0">
                <a:solidFill>
                  <a:schemeClr val="bg1"/>
                </a:solidFill>
                <a:effectLst>
                  <a:outerShdw blurRad="38100" dist="38100" dir="2700000" algn="tl">
                    <a:srgbClr val="000000">
                      <a:alpha val="43137"/>
                    </a:srgbClr>
                  </a:outerShdw>
                </a:effectLst>
              </a:rPr>
              <a:t> 運算</a:t>
            </a:r>
            <a:endParaRPr lang="en-US" altLang="zh-TW" sz="6600" b="1" dirty="0" smtClean="0">
              <a:solidFill>
                <a:schemeClr val="bg1"/>
              </a:solidFill>
              <a:effectLst>
                <a:outerShdw blurRad="38100" dist="38100" dir="2700000" algn="tl">
                  <a:srgbClr val="000000">
                    <a:alpha val="43137"/>
                  </a:srgbClr>
                </a:outerShdw>
              </a:effectLst>
            </a:endParaRPr>
          </a:p>
          <a:p>
            <a:r>
              <a:rPr lang="en-US" altLang="zh-TW" sz="6600" b="1" dirty="0" smtClean="0">
                <a:effectLst>
                  <a:outerShdw blurRad="38100" dist="38100" dir="2700000" algn="tl">
                    <a:srgbClr val="000000">
                      <a:alpha val="43137"/>
                    </a:srgbClr>
                  </a:outerShdw>
                </a:effectLst>
              </a:rPr>
              <a:t>A</a:t>
            </a:r>
            <a:r>
              <a:rPr lang="zh-TW" altLang="en-US" sz="6600" b="1" dirty="0" smtClean="0">
                <a:effectLst>
                  <a:outerShdw blurRad="38100" dist="38100" dir="2700000" algn="tl">
                    <a:srgbClr val="000000">
                      <a:alpha val="43137"/>
                    </a:srgbClr>
                  </a:outerShdw>
                </a:effectLst>
              </a:rPr>
              <a:t>矩陣與</a:t>
            </a:r>
            <a:r>
              <a:rPr lang="en-US" altLang="zh-TW" sz="6600" b="1" dirty="0" smtClean="0">
                <a:effectLst>
                  <a:outerShdw blurRad="38100" dist="38100" dir="2700000" algn="tl">
                    <a:srgbClr val="000000">
                      <a:alpha val="43137"/>
                    </a:srgbClr>
                  </a:outerShdw>
                </a:effectLst>
              </a:rPr>
              <a:t>B</a:t>
            </a:r>
            <a:r>
              <a:rPr lang="zh-TW" altLang="en-US" sz="6600" b="1" dirty="0" smtClean="0">
                <a:effectLst>
                  <a:outerShdw blurRad="38100" dist="38100" dir="2700000" algn="tl">
                    <a:srgbClr val="000000">
                      <a:alpha val="43137"/>
                    </a:srgbClr>
                  </a:outerShdw>
                </a:effectLst>
              </a:rPr>
              <a:t>矩陣間的運算</a:t>
            </a:r>
            <a:endParaRPr lang="zh-TW" altLang="en-US" sz="6600"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13884987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90151" y="543868"/>
            <a:ext cx="7385222" cy="830997"/>
          </a:xfrm>
          <a:prstGeom prst="rect">
            <a:avLst/>
          </a:prstGeom>
        </p:spPr>
        <p:txBody>
          <a:bodyPr wrap="square">
            <a:spAutoFit/>
          </a:bodyPr>
          <a:lstStyle/>
          <a:p>
            <a:r>
              <a:rPr lang="zh-CN" altLang="en-US" sz="2400" dirty="0" smtClean="0"/>
              <a:t>任何兩個大小相等的陣列之間的運算，都是</a:t>
            </a:r>
            <a:r>
              <a:rPr lang="en-US" altLang="zh-CN" sz="2400" dirty="0" smtClean="0"/>
              <a:t>element-wise(</a:t>
            </a:r>
            <a:r>
              <a:rPr lang="zh-CN" altLang="en-US" sz="2400" dirty="0"/>
              <a:t>元素對</a:t>
            </a:r>
            <a:r>
              <a:rPr lang="zh-CN" altLang="en-US" sz="2400" dirty="0" smtClean="0"/>
              <a:t>元素</a:t>
            </a:r>
            <a:r>
              <a:rPr lang="en-US" altLang="zh-CN" sz="2400" dirty="0" smtClean="0"/>
              <a:t>)</a:t>
            </a:r>
            <a:endParaRPr lang="zh-TW" altLang="en-US" sz="2400" dirty="0"/>
          </a:p>
        </p:txBody>
      </p:sp>
      <p:sp>
        <p:nvSpPr>
          <p:cNvPr id="3" name="矩形 2"/>
          <p:cNvSpPr/>
          <p:nvPr/>
        </p:nvSpPr>
        <p:spPr>
          <a:xfrm>
            <a:off x="661112" y="1593877"/>
            <a:ext cx="6308137" cy="1077218"/>
          </a:xfrm>
          <a:prstGeom prst="rect">
            <a:avLst/>
          </a:prstGeom>
        </p:spPr>
        <p:txBody>
          <a:bodyPr wrap="none">
            <a:spAutoFit/>
          </a:bodyPr>
          <a:lstStyle/>
          <a:p>
            <a:r>
              <a:rPr lang="en-US" altLang="zh-TW" sz="3200" dirty="0" err="1"/>
              <a:t>arr</a:t>
            </a:r>
            <a:r>
              <a:rPr lang="en-US" altLang="zh-TW" sz="3200" dirty="0"/>
              <a:t> = </a:t>
            </a:r>
            <a:r>
              <a:rPr lang="en-US" altLang="zh-TW" sz="3200" dirty="0" err="1"/>
              <a:t>np.array</a:t>
            </a:r>
            <a:r>
              <a:rPr lang="en-US" altLang="zh-TW" sz="3200" dirty="0"/>
              <a:t>([[1., 2., 3.], [4., 5., 6</a:t>
            </a:r>
            <a:r>
              <a:rPr lang="en-US" altLang="zh-TW" sz="3200" dirty="0" smtClean="0"/>
              <a:t>.]])</a:t>
            </a:r>
          </a:p>
          <a:p>
            <a:r>
              <a:rPr lang="en-US" altLang="zh-TW" sz="3200" dirty="0" err="1" smtClean="0"/>
              <a:t>arr</a:t>
            </a:r>
            <a:endParaRPr lang="zh-TW" altLang="en-US" sz="3200" dirty="0"/>
          </a:p>
        </p:txBody>
      </p:sp>
      <p:sp>
        <p:nvSpPr>
          <p:cNvPr id="4" name="矩形 3"/>
          <p:cNvSpPr/>
          <p:nvPr/>
        </p:nvSpPr>
        <p:spPr>
          <a:xfrm>
            <a:off x="1438937" y="2421835"/>
            <a:ext cx="2581156" cy="3785652"/>
          </a:xfrm>
          <a:prstGeom prst="rect">
            <a:avLst/>
          </a:prstGeom>
        </p:spPr>
        <p:txBody>
          <a:bodyPr wrap="none">
            <a:spAutoFit/>
          </a:bodyPr>
          <a:lstStyle/>
          <a:p>
            <a:r>
              <a:rPr lang="en-US" altLang="zh-TW" sz="4800" dirty="0" err="1" smtClean="0"/>
              <a:t>arr+arr</a:t>
            </a:r>
            <a:endParaRPr lang="en-US" altLang="zh-TW" sz="4800" dirty="0" smtClean="0"/>
          </a:p>
          <a:p>
            <a:r>
              <a:rPr lang="en-US" altLang="zh-TW" sz="4800" dirty="0" err="1" smtClean="0"/>
              <a:t>arr-arr</a:t>
            </a:r>
            <a:endParaRPr lang="en-US" altLang="zh-TW" sz="4800" dirty="0" smtClean="0"/>
          </a:p>
          <a:p>
            <a:r>
              <a:rPr lang="en-US" altLang="zh-TW" sz="4800" dirty="0" err="1" smtClean="0"/>
              <a:t>arr</a:t>
            </a:r>
            <a:r>
              <a:rPr lang="en-US" altLang="zh-TW" sz="4800" dirty="0" smtClean="0"/>
              <a:t>*</a:t>
            </a:r>
            <a:r>
              <a:rPr lang="en-US" altLang="zh-TW" sz="4800" dirty="0" err="1" smtClean="0"/>
              <a:t>arr</a:t>
            </a:r>
            <a:endParaRPr lang="en-US" altLang="zh-TW" sz="4800" dirty="0" smtClean="0"/>
          </a:p>
          <a:p>
            <a:r>
              <a:rPr lang="en-US" altLang="zh-TW" sz="4800" dirty="0" smtClean="0"/>
              <a:t>1/</a:t>
            </a:r>
            <a:r>
              <a:rPr lang="en-US" altLang="zh-TW" sz="4800" dirty="0" err="1" smtClean="0"/>
              <a:t>arr</a:t>
            </a:r>
            <a:endParaRPr lang="en-US" altLang="zh-TW" sz="4800" dirty="0" smtClean="0"/>
          </a:p>
          <a:p>
            <a:r>
              <a:rPr lang="en-US" altLang="zh-TW" sz="4800" dirty="0" err="1"/>
              <a:t>arr</a:t>
            </a:r>
            <a:r>
              <a:rPr lang="en-US" altLang="zh-TW" sz="4800" dirty="0"/>
              <a:t> ** 0.5</a:t>
            </a:r>
            <a:endParaRPr lang="zh-TW" altLang="en-US" sz="4800" dirty="0"/>
          </a:p>
        </p:txBody>
      </p:sp>
      <p:sp>
        <p:nvSpPr>
          <p:cNvPr id="5" name="Rectangle 1"/>
          <p:cNvSpPr>
            <a:spLocks noChangeArrowheads="1"/>
          </p:cNvSpPr>
          <p:nvPr/>
        </p:nvSpPr>
        <p:spPr bwMode="auto">
          <a:xfrm>
            <a:off x="0" y="0"/>
            <a:ext cx="9144000" cy="457200"/>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30000"/>
              </a:spcBef>
              <a:spcAft>
                <a:spcPct val="0"/>
              </a:spcAft>
              <a:defRPr sz="1200">
                <a:solidFill>
                  <a:schemeClr val="tx1"/>
                </a:solidFill>
                <a:latin typeface="Arial" panose="020B0604020202020204" pitchFamily="34" charset="0"/>
              </a:defRPr>
            </a:lvl1pPr>
            <a:lvl2pPr eaLnBrk="0" fontAlgn="base" hangingPunct="0">
              <a:spcBef>
                <a:spcPct val="30000"/>
              </a:spcBef>
              <a:spcAft>
                <a:spcPct val="0"/>
              </a:spcAft>
              <a:defRPr sz="1200">
                <a:solidFill>
                  <a:schemeClr val="tx1"/>
                </a:solidFill>
                <a:latin typeface="Arial" panose="020B0604020202020204" pitchFamily="34" charset="0"/>
              </a:defRPr>
            </a:lvl2pPr>
            <a:lvl3pPr eaLnBrk="0" fontAlgn="base" hangingPunct="0">
              <a:spcBef>
                <a:spcPct val="30000"/>
              </a:spcBef>
              <a:spcAft>
                <a:spcPct val="0"/>
              </a:spcAft>
              <a:defRPr sz="1200">
                <a:solidFill>
                  <a:schemeClr val="tx1"/>
                </a:solidFill>
                <a:latin typeface="Arial" panose="020B0604020202020204" pitchFamily="34" charset="0"/>
              </a:defRPr>
            </a:lvl3pPr>
            <a:lvl4pPr eaLnBrk="0" fontAlgn="base" hangingPunct="0">
              <a:spcBef>
                <a:spcPct val="30000"/>
              </a:spcBef>
              <a:spcAft>
                <a:spcPct val="0"/>
              </a:spcAft>
              <a:defRPr sz="1200">
                <a:solidFill>
                  <a:schemeClr val="tx1"/>
                </a:solidFill>
                <a:latin typeface="Arial" panose="020B0604020202020204" pitchFamily="34" charset="0"/>
              </a:defRPr>
            </a:lvl4pPr>
            <a:lvl5pPr eaLnBrk="0" fontAlgn="base" hangingPunct="0">
              <a:spcBef>
                <a:spcPct val="30000"/>
              </a:spcBef>
              <a:spcAft>
                <a:spcPct val="0"/>
              </a:spcAft>
              <a:defRPr sz="1200">
                <a:solidFill>
                  <a:schemeClr val="tx1"/>
                </a:solidFill>
                <a:latin typeface="Arial" panose="020B0604020202020204" pitchFamily="34" charset="0"/>
              </a:defRPr>
            </a:lvl5pPr>
            <a:lvl6pPr eaLnBrk="0" fontAlgn="base" hangingPunct="0">
              <a:spcBef>
                <a:spcPct val="30000"/>
              </a:spcBef>
              <a:spcAft>
                <a:spcPct val="0"/>
              </a:spcAft>
              <a:defRPr sz="1200">
                <a:solidFill>
                  <a:schemeClr val="tx1"/>
                </a:solidFill>
                <a:latin typeface="Arial" panose="020B0604020202020204" pitchFamily="34" charset="0"/>
              </a:defRPr>
            </a:lvl6pPr>
            <a:lvl7pPr eaLnBrk="0" fontAlgn="base" hangingPunct="0">
              <a:spcBef>
                <a:spcPct val="30000"/>
              </a:spcBef>
              <a:spcAft>
                <a:spcPct val="0"/>
              </a:spcAft>
              <a:defRPr sz="1200">
                <a:solidFill>
                  <a:schemeClr val="tx1"/>
                </a:solidFill>
                <a:latin typeface="Arial" panose="020B0604020202020204" pitchFamily="34" charset="0"/>
              </a:defRPr>
            </a:lvl7pPr>
            <a:lvl8pPr eaLnBrk="0" fontAlgn="base" hangingPunct="0">
              <a:spcBef>
                <a:spcPct val="30000"/>
              </a:spcBef>
              <a:spcAft>
                <a:spcPct val="0"/>
              </a:spcAft>
              <a:defRPr sz="1200">
                <a:solidFill>
                  <a:schemeClr val="tx1"/>
                </a:solidFill>
                <a:latin typeface="Arial" panose="020B0604020202020204" pitchFamily="34" charset="0"/>
              </a:defRPr>
            </a:lvl8pPr>
            <a:lvl9pPr eaLnBrk="0" fontAlgn="base" hangingPunct="0">
              <a:spcBef>
                <a:spcPct val="30000"/>
              </a:spcBef>
              <a:spcAft>
                <a:spcPct val="0"/>
              </a:spcAft>
              <a:defRPr sz="1200">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30000"/>
              </a:spcBef>
              <a:spcAft>
                <a:spcPct val="0"/>
              </a:spcAft>
              <a:buClrTx/>
              <a:buSzTx/>
              <a:buFontTx/>
              <a:buNone/>
              <a:tabLst/>
            </a:pPr>
            <a:r>
              <a:rPr kumimoji="0" lang="zh-TW" altLang="zh-TW" sz="1200" b="0" i="0" u="none" strike="noStrike" cap="none" normalizeH="0" baseline="0" smtClean="0">
                <a:ln>
                  <a:noFill/>
                </a:ln>
                <a:solidFill>
                  <a:schemeClr val="tx1"/>
                </a:solidFill>
                <a:effectLst/>
                <a:latin typeface="Arial" panose="020B0604020202020204" pitchFamily="34" charset="0"/>
              </a:rPr>
              <a:t>arr</a:t>
            </a:r>
            <a:r>
              <a:rPr kumimoji="0" lang="zh-TW" altLang="zh-TW" sz="1000" b="0" i="0" u="none" strike="noStrike" cap="none" normalizeH="0" baseline="0" smtClean="0">
                <a:ln>
                  <a:noFill/>
                </a:ln>
                <a:solidFill>
                  <a:srgbClr val="333333"/>
                </a:solidFill>
                <a:effectLst/>
                <a:latin typeface="Arial Unicode MS" panose="020B0604020202020204" pitchFamily="34" charset="-120"/>
                <a:ea typeface="Courier New" panose="02070309020205020404" pitchFamily="49" charset="0"/>
              </a:rPr>
              <a:t> </a:t>
            </a:r>
            <a:r>
              <a:rPr kumimoji="0" lang="zh-TW" altLang="zh-TW" sz="1800" b="0" i="0" u="none" strike="noStrike" cap="none" normalizeH="0" baseline="0" smtClean="0">
                <a:ln>
                  <a:noFill/>
                </a:ln>
                <a:solidFill>
                  <a:srgbClr val="666666"/>
                </a:solidFill>
                <a:effectLst/>
                <a:latin typeface="Arial" panose="020B0604020202020204" pitchFamily="34" charset="0"/>
              </a:rPr>
              <a:t>-</a:t>
            </a:r>
            <a:r>
              <a:rPr kumimoji="0" lang="zh-TW" altLang="zh-TW" sz="1000" b="0" i="0" u="none" strike="noStrike" cap="none" normalizeH="0" baseline="0" smtClean="0">
                <a:ln>
                  <a:noFill/>
                </a:ln>
                <a:solidFill>
                  <a:srgbClr val="333333"/>
                </a:solidFill>
                <a:effectLst/>
                <a:latin typeface="Arial Unicode MS" panose="020B0604020202020204" pitchFamily="34" charset="-120"/>
                <a:ea typeface="Courier New" panose="02070309020205020404" pitchFamily="49" charset="0"/>
              </a:rPr>
              <a:t> </a:t>
            </a:r>
            <a:r>
              <a:rPr kumimoji="0" lang="zh-TW" altLang="zh-TW" sz="1200" b="0" i="0" u="none" strike="noStrike" cap="none" normalizeH="0" baseline="0" smtClean="0">
                <a:ln>
                  <a:noFill/>
                </a:ln>
                <a:solidFill>
                  <a:schemeClr val="tx1"/>
                </a:solidFill>
                <a:effectLst/>
                <a:latin typeface="Arial" panose="020B0604020202020204" pitchFamily="34" charset="0"/>
              </a:rPr>
              <a:t>arr</a:t>
            </a:r>
            <a:r>
              <a:rPr kumimoji="0" lang="zh-TW" altLang="zh-TW" sz="600" b="0" i="0" u="none" strike="noStrike" cap="none" normalizeH="0" baseline="0" smtClean="0">
                <a:ln>
                  <a:noFill/>
                </a:ln>
                <a:solidFill>
                  <a:schemeClr val="tx1"/>
                </a:solidFill>
                <a:effectLst/>
              </a:rPr>
              <a:t> </a:t>
            </a:r>
            <a:endParaRPr kumimoji="0" lang="zh-TW" altLang="zh-TW" sz="1200" b="0" i="0" u="none" strike="noStrike" cap="none" normalizeH="0" baseline="0" smtClean="0">
              <a:ln>
                <a:noFill/>
              </a:ln>
              <a:solidFill>
                <a:schemeClr val="tx1"/>
              </a:solidFill>
              <a:effectLst/>
              <a:latin typeface="Arial" panose="020B0604020202020204" pitchFamily="34" charset="0"/>
            </a:endParaRPr>
          </a:p>
        </p:txBody>
      </p:sp>
      <p:pic>
        <p:nvPicPr>
          <p:cNvPr id="6" name="圖片 5">
            <a:extLst>
              <a:ext uri="{FF2B5EF4-FFF2-40B4-BE49-F238E27FC236}">
                <a16:creationId xmlns:a16="http://schemas.microsoft.com/office/drawing/2014/main" id="{016291E8-051C-4EDF-A068-4C8F8B0B05DB}"/>
              </a:ext>
            </a:extLst>
          </p:cNvPr>
          <p:cNvPicPr>
            <a:picLocks noChangeAspect="1"/>
          </p:cNvPicPr>
          <p:nvPr/>
        </p:nvPicPr>
        <p:blipFill>
          <a:blip r:embed="rId2"/>
          <a:stretch>
            <a:fillRect/>
          </a:stretch>
        </p:blipFill>
        <p:spPr>
          <a:xfrm>
            <a:off x="-88776" y="6207487"/>
            <a:ext cx="9232776" cy="675546"/>
          </a:xfrm>
          <a:prstGeom prst="rect">
            <a:avLst/>
          </a:prstGeom>
        </p:spPr>
      </p:pic>
    </p:spTree>
    <p:extLst>
      <p:ext uri="{BB962C8B-B14F-4D97-AF65-F5344CB8AC3E}">
        <p14:creationId xmlns:p14="http://schemas.microsoft.com/office/powerpoint/2010/main" val="283202818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131831" y="756507"/>
            <a:ext cx="6872331" cy="646331"/>
          </a:xfrm>
          <a:prstGeom prst="rect">
            <a:avLst/>
          </a:prstGeom>
        </p:spPr>
        <p:txBody>
          <a:bodyPr wrap="none">
            <a:spAutoFit/>
          </a:bodyPr>
          <a:lstStyle/>
          <a:p>
            <a:r>
              <a:rPr lang="en-US" altLang="zh-TW" sz="3600" dirty="0"/>
              <a:t>Array multiplication is </a:t>
            </a:r>
            <a:r>
              <a:rPr lang="en-US" altLang="zh-TW" sz="3600" b="1" dirty="0">
                <a:solidFill>
                  <a:srgbClr val="FF0000"/>
                </a:solidFill>
                <a:effectLst>
                  <a:outerShdw blurRad="38100" dist="38100" dir="2700000" algn="tl">
                    <a:srgbClr val="000000">
                      <a:alpha val="43137"/>
                    </a:srgbClr>
                  </a:outerShdw>
                </a:effectLst>
              </a:rPr>
              <a:t>element wise</a:t>
            </a:r>
            <a:endParaRPr lang="zh-TW" altLang="en-US" sz="3600" b="1" dirty="0">
              <a:solidFill>
                <a:srgbClr val="FF0000"/>
              </a:solidFill>
              <a:effectLst>
                <a:outerShdw blurRad="38100" dist="38100" dir="2700000" algn="tl">
                  <a:srgbClr val="000000">
                    <a:alpha val="43137"/>
                  </a:srgbClr>
                </a:outerShdw>
              </a:effectLst>
            </a:endParaRPr>
          </a:p>
        </p:txBody>
      </p:sp>
      <p:sp>
        <p:nvSpPr>
          <p:cNvPr id="3" name="矩形 2"/>
          <p:cNvSpPr/>
          <p:nvPr/>
        </p:nvSpPr>
        <p:spPr>
          <a:xfrm>
            <a:off x="1268830" y="1909804"/>
            <a:ext cx="5669373" cy="1938992"/>
          </a:xfrm>
          <a:prstGeom prst="rect">
            <a:avLst/>
          </a:prstGeom>
        </p:spPr>
        <p:txBody>
          <a:bodyPr wrap="none">
            <a:spAutoFit/>
          </a:bodyPr>
          <a:lstStyle/>
          <a:p>
            <a:r>
              <a:rPr lang="en-US" altLang="zh-TW" sz="4000" dirty="0" err="1"/>
              <a:t>ar</a:t>
            </a:r>
            <a:r>
              <a:rPr lang="en-US" altLang="zh-TW" sz="4000" dirty="0"/>
              <a:t>=</a:t>
            </a:r>
            <a:r>
              <a:rPr lang="en-US" altLang="zh-TW" sz="4000" dirty="0" err="1"/>
              <a:t>np.array</a:t>
            </a:r>
            <a:r>
              <a:rPr lang="en-US" altLang="zh-TW" sz="4000" dirty="0"/>
              <a:t>([[1,1],[1,1</a:t>
            </a:r>
            <a:r>
              <a:rPr lang="en-US" altLang="zh-TW" sz="4000" dirty="0" smtClean="0"/>
              <a:t>]]);</a:t>
            </a:r>
          </a:p>
          <a:p>
            <a:r>
              <a:rPr lang="en-US" altLang="zh-TW" sz="4000" dirty="0"/>
              <a:t>ar2=</a:t>
            </a:r>
            <a:r>
              <a:rPr lang="en-US" altLang="zh-TW" sz="4000" dirty="0" err="1"/>
              <a:t>np.array</a:t>
            </a:r>
            <a:r>
              <a:rPr lang="en-US" altLang="zh-TW" sz="4000" dirty="0"/>
              <a:t>([[2,2],[2,2</a:t>
            </a:r>
            <a:r>
              <a:rPr lang="en-US" altLang="zh-TW" sz="4000" dirty="0" smtClean="0"/>
              <a:t>]]);</a:t>
            </a:r>
          </a:p>
          <a:p>
            <a:r>
              <a:rPr lang="en-US" altLang="zh-TW" sz="4000" dirty="0" err="1"/>
              <a:t>ar</a:t>
            </a:r>
            <a:r>
              <a:rPr lang="en-US" altLang="zh-TW" sz="4000" b="1" dirty="0">
                <a:solidFill>
                  <a:srgbClr val="FF0000"/>
                </a:solidFill>
                <a:effectLst>
                  <a:outerShdw blurRad="38100" dist="38100" dir="2700000" algn="tl">
                    <a:srgbClr val="000000">
                      <a:alpha val="43137"/>
                    </a:srgbClr>
                  </a:outerShdw>
                </a:effectLst>
              </a:rPr>
              <a:t>*</a:t>
            </a:r>
            <a:r>
              <a:rPr lang="en-US" altLang="zh-TW" sz="4000" dirty="0"/>
              <a:t>ar2</a:t>
            </a:r>
            <a:endParaRPr lang="zh-TW" altLang="en-US" sz="4000" dirty="0"/>
          </a:p>
        </p:txBody>
      </p:sp>
      <p:sp>
        <p:nvSpPr>
          <p:cNvPr id="4" name="矩形 3"/>
          <p:cNvSpPr/>
          <p:nvPr/>
        </p:nvSpPr>
        <p:spPr>
          <a:xfrm>
            <a:off x="1268830" y="4355762"/>
            <a:ext cx="2838213" cy="830997"/>
          </a:xfrm>
          <a:prstGeom prst="rect">
            <a:avLst/>
          </a:prstGeom>
        </p:spPr>
        <p:txBody>
          <a:bodyPr wrap="none">
            <a:spAutoFit/>
          </a:bodyPr>
          <a:lstStyle/>
          <a:p>
            <a:r>
              <a:rPr lang="en-US" altLang="zh-TW" sz="4800" dirty="0"/>
              <a:t>ar.</a:t>
            </a:r>
            <a:r>
              <a:rPr lang="en-US" altLang="zh-TW" sz="4800" b="1" dirty="0">
                <a:solidFill>
                  <a:srgbClr val="FF0000"/>
                </a:solidFill>
                <a:effectLst>
                  <a:outerShdw blurRad="38100" dist="38100" dir="2700000" algn="tl">
                    <a:srgbClr val="000000">
                      <a:alpha val="43137"/>
                    </a:srgbClr>
                  </a:outerShdw>
                </a:effectLst>
              </a:rPr>
              <a:t>dot</a:t>
            </a:r>
            <a:r>
              <a:rPr lang="en-US" altLang="zh-TW" sz="4800" dirty="0"/>
              <a:t>(ar2)</a:t>
            </a:r>
            <a:endParaRPr lang="zh-TW" altLang="en-US" sz="4800" dirty="0"/>
          </a:p>
        </p:txBody>
      </p:sp>
      <p:pic>
        <p:nvPicPr>
          <p:cNvPr id="5" name="圖片 4">
            <a:extLst>
              <a:ext uri="{FF2B5EF4-FFF2-40B4-BE49-F238E27FC236}">
                <a16:creationId xmlns:a16="http://schemas.microsoft.com/office/drawing/2014/main" id="{016291E8-051C-4EDF-A068-4C8F8B0B05DB}"/>
              </a:ext>
            </a:extLst>
          </p:cNvPr>
          <p:cNvPicPr>
            <a:picLocks noChangeAspect="1"/>
          </p:cNvPicPr>
          <p:nvPr/>
        </p:nvPicPr>
        <p:blipFill>
          <a:blip r:embed="rId2"/>
          <a:stretch>
            <a:fillRect/>
          </a:stretch>
        </p:blipFill>
        <p:spPr>
          <a:xfrm>
            <a:off x="-88776" y="6207487"/>
            <a:ext cx="9232776" cy="675546"/>
          </a:xfrm>
          <a:prstGeom prst="rect">
            <a:avLst/>
          </a:prstGeom>
        </p:spPr>
      </p:pic>
    </p:spTree>
    <p:extLst>
      <p:ext uri="{BB962C8B-B14F-4D97-AF65-F5344CB8AC3E}">
        <p14:creationId xmlns:p14="http://schemas.microsoft.com/office/powerpoint/2010/main" val="21370548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33632" y="1122059"/>
            <a:ext cx="8810367" cy="1754326"/>
          </a:xfrm>
          <a:prstGeom prst="rect">
            <a:avLst/>
          </a:prstGeom>
        </p:spPr>
        <p:txBody>
          <a:bodyPr wrap="square">
            <a:spAutoFit/>
          </a:bodyPr>
          <a:lstStyle/>
          <a:p>
            <a:r>
              <a:rPr lang="en-US" altLang="zh-TW" sz="3600" dirty="0" err="1"/>
              <a:t>xarr</a:t>
            </a:r>
            <a:r>
              <a:rPr lang="en-US" altLang="zh-TW" sz="3600" dirty="0"/>
              <a:t> = </a:t>
            </a:r>
            <a:r>
              <a:rPr lang="en-US" altLang="zh-TW" sz="3600" dirty="0" err="1"/>
              <a:t>np.array</a:t>
            </a:r>
            <a:r>
              <a:rPr lang="en-US" altLang="zh-TW" sz="3600" dirty="0"/>
              <a:t>([1.1, 1.2, 1.3, 1.4, 1.5])</a:t>
            </a:r>
          </a:p>
          <a:p>
            <a:r>
              <a:rPr lang="en-US" altLang="zh-TW" sz="3600" dirty="0" err="1"/>
              <a:t>yarr</a:t>
            </a:r>
            <a:r>
              <a:rPr lang="en-US" altLang="zh-TW" sz="3600" dirty="0"/>
              <a:t> = </a:t>
            </a:r>
            <a:r>
              <a:rPr lang="en-US" altLang="zh-TW" sz="3600" dirty="0" err="1"/>
              <a:t>np.array</a:t>
            </a:r>
            <a:r>
              <a:rPr lang="en-US" altLang="zh-TW" sz="3600" dirty="0"/>
              <a:t>([2.1, 2.2, 2.3, 2.4, 2.5])</a:t>
            </a:r>
          </a:p>
          <a:p>
            <a:r>
              <a:rPr lang="en-US" altLang="zh-TW" sz="3600" dirty="0" err="1"/>
              <a:t>cond</a:t>
            </a:r>
            <a:r>
              <a:rPr lang="en-US" altLang="zh-TW" sz="3600" dirty="0"/>
              <a:t> = </a:t>
            </a:r>
            <a:r>
              <a:rPr lang="en-US" altLang="zh-TW" sz="3600" dirty="0" err="1"/>
              <a:t>np.array</a:t>
            </a:r>
            <a:r>
              <a:rPr lang="en-US" altLang="zh-TW" sz="3600" dirty="0"/>
              <a:t>([True, False, True, True, False])</a:t>
            </a:r>
            <a:endParaRPr lang="zh-TW" altLang="en-US" sz="3600" dirty="0"/>
          </a:p>
        </p:txBody>
      </p:sp>
      <p:sp>
        <p:nvSpPr>
          <p:cNvPr id="3" name="矩形 2"/>
          <p:cNvSpPr/>
          <p:nvPr/>
        </p:nvSpPr>
        <p:spPr>
          <a:xfrm>
            <a:off x="646670" y="3092446"/>
            <a:ext cx="7401697" cy="2062103"/>
          </a:xfrm>
          <a:prstGeom prst="rect">
            <a:avLst/>
          </a:prstGeom>
        </p:spPr>
        <p:txBody>
          <a:bodyPr wrap="square">
            <a:spAutoFit/>
          </a:bodyPr>
          <a:lstStyle/>
          <a:p>
            <a:r>
              <a:rPr lang="en-US" altLang="zh-TW" sz="3200" dirty="0"/>
              <a:t>result = [(x if c else y)</a:t>
            </a:r>
          </a:p>
          <a:p>
            <a:r>
              <a:rPr lang="en-US" altLang="zh-TW" sz="3200" dirty="0"/>
              <a:t>          for x, y, c in zip(</a:t>
            </a:r>
            <a:r>
              <a:rPr lang="en-US" altLang="zh-TW" sz="3200" dirty="0" err="1"/>
              <a:t>xarr</a:t>
            </a:r>
            <a:r>
              <a:rPr lang="en-US" altLang="zh-TW" sz="3200" dirty="0"/>
              <a:t>, </a:t>
            </a:r>
            <a:r>
              <a:rPr lang="en-US" altLang="zh-TW" sz="3200" dirty="0" err="1"/>
              <a:t>yarr</a:t>
            </a:r>
            <a:r>
              <a:rPr lang="en-US" altLang="zh-TW" sz="3200" dirty="0"/>
              <a:t>, </a:t>
            </a:r>
            <a:r>
              <a:rPr lang="en-US" altLang="zh-TW" sz="3200" dirty="0" err="1"/>
              <a:t>cond</a:t>
            </a:r>
            <a:r>
              <a:rPr lang="en-US" altLang="zh-TW" sz="3200" dirty="0"/>
              <a:t>)]</a:t>
            </a:r>
          </a:p>
          <a:p>
            <a:endParaRPr lang="en-US" altLang="zh-TW" sz="3200" dirty="0"/>
          </a:p>
          <a:p>
            <a:r>
              <a:rPr lang="en-US" altLang="zh-TW" sz="3200" dirty="0"/>
              <a:t>result</a:t>
            </a:r>
            <a:endParaRPr lang="zh-TW" altLang="en-US" sz="3200" dirty="0"/>
          </a:p>
        </p:txBody>
      </p:sp>
      <p:sp>
        <p:nvSpPr>
          <p:cNvPr id="4" name="矩形 3"/>
          <p:cNvSpPr/>
          <p:nvPr/>
        </p:nvSpPr>
        <p:spPr>
          <a:xfrm>
            <a:off x="723593" y="5583880"/>
            <a:ext cx="5174815" cy="769441"/>
          </a:xfrm>
          <a:prstGeom prst="rect">
            <a:avLst/>
          </a:prstGeom>
        </p:spPr>
        <p:txBody>
          <a:bodyPr wrap="none">
            <a:spAutoFit/>
          </a:bodyPr>
          <a:lstStyle/>
          <a:p>
            <a:r>
              <a:rPr lang="en-US" altLang="zh-TW" sz="4400" dirty="0"/>
              <a:t>[1.1, 2.2, 1.3, 1.4, 2.5]</a:t>
            </a:r>
            <a:endParaRPr lang="zh-TW" altLang="en-US" sz="4400" dirty="0"/>
          </a:p>
        </p:txBody>
      </p:sp>
      <p:sp>
        <p:nvSpPr>
          <p:cNvPr id="5" name="矩形 4"/>
          <p:cNvSpPr/>
          <p:nvPr/>
        </p:nvSpPr>
        <p:spPr>
          <a:xfrm>
            <a:off x="0" y="136866"/>
            <a:ext cx="8373762" cy="584775"/>
          </a:xfrm>
          <a:prstGeom prst="rect">
            <a:avLst/>
          </a:prstGeom>
        </p:spPr>
        <p:txBody>
          <a:bodyPr wrap="square">
            <a:spAutoFit/>
          </a:bodyPr>
          <a:lstStyle/>
          <a:p>
            <a:r>
              <a:rPr lang="en-US" altLang="zh-TW" sz="3200" dirty="0"/>
              <a:t>Expressing Conditional Logic as Array Operations</a:t>
            </a:r>
            <a:endParaRPr lang="zh-TW" altLang="en-US" sz="3200" dirty="0"/>
          </a:p>
        </p:txBody>
      </p:sp>
      <p:pic>
        <p:nvPicPr>
          <p:cNvPr id="6" name="圖片 5">
            <a:extLst>
              <a:ext uri="{FF2B5EF4-FFF2-40B4-BE49-F238E27FC236}">
                <a16:creationId xmlns:a16="http://schemas.microsoft.com/office/drawing/2014/main" id="{016291E8-051C-4EDF-A068-4C8F8B0B05DB}"/>
              </a:ext>
            </a:extLst>
          </p:cNvPr>
          <p:cNvPicPr>
            <a:picLocks noChangeAspect="1"/>
          </p:cNvPicPr>
          <p:nvPr/>
        </p:nvPicPr>
        <p:blipFill>
          <a:blip r:embed="rId2"/>
          <a:stretch>
            <a:fillRect/>
          </a:stretch>
        </p:blipFill>
        <p:spPr>
          <a:xfrm>
            <a:off x="-88776" y="6207487"/>
            <a:ext cx="9232776" cy="675546"/>
          </a:xfrm>
          <a:prstGeom prst="rect">
            <a:avLst/>
          </a:prstGeom>
        </p:spPr>
      </p:pic>
    </p:spTree>
    <p:extLst>
      <p:ext uri="{BB962C8B-B14F-4D97-AF65-F5344CB8AC3E}">
        <p14:creationId xmlns:p14="http://schemas.microsoft.com/office/powerpoint/2010/main" val="52445214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10746" y="2018440"/>
            <a:ext cx="8493210" cy="1446550"/>
          </a:xfrm>
          <a:prstGeom prst="rect">
            <a:avLst/>
          </a:prstGeom>
        </p:spPr>
        <p:txBody>
          <a:bodyPr wrap="square">
            <a:spAutoFit/>
          </a:bodyPr>
          <a:lstStyle/>
          <a:p>
            <a:r>
              <a:rPr lang="en-US" altLang="zh-TW" sz="4400" dirty="0"/>
              <a:t>result = </a:t>
            </a:r>
            <a:r>
              <a:rPr lang="en-US" altLang="zh-TW" sz="4400" dirty="0" err="1"/>
              <a:t>np.where</a:t>
            </a:r>
            <a:r>
              <a:rPr lang="en-US" altLang="zh-TW" sz="4400" dirty="0"/>
              <a:t>(</a:t>
            </a:r>
            <a:r>
              <a:rPr lang="en-US" altLang="zh-TW" sz="4400" dirty="0" err="1"/>
              <a:t>cond</a:t>
            </a:r>
            <a:r>
              <a:rPr lang="en-US" altLang="zh-TW" sz="4400" dirty="0"/>
              <a:t>, </a:t>
            </a:r>
            <a:r>
              <a:rPr lang="en-US" altLang="zh-TW" sz="4400" dirty="0" err="1"/>
              <a:t>xarr</a:t>
            </a:r>
            <a:r>
              <a:rPr lang="en-US" altLang="zh-TW" sz="4400" dirty="0"/>
              <a:t>, </a:t>
            </a:r>
            <a:r>
              <a:rPr lang="en-US" altLang="zh-TW" sz="4400" dirty="0" err="1"/>
              <a:t>yarr</a:t>
            </a:r>
            <a:r>
              <a:rPr lang="en-US" altLang="zh-TW" sz="4400" dirty="0"/>
              <a:t>)</a:t>
            </a:r>
          </a:p>
          <a:p>
            <a:r>
              <a:rPr lang="en-US" altLang="zh-TW" sz="4400" dirty="0"/>
              <a:t>result</a:t>
            </a:r>
            <a:endParaRPr lang="zh-TW" altLang="en-US" sz="4400" dirty="0"/>
          </a:p>
        </p:txBody>
      </p:sp>
      <p:pic>
        <p:nvPicPr>
          <p:cNvPr id="3" name="圖片 2">
            <a:extLst>
              <a:ext uri="{FF2B5EF4-FFF2-40B4-BE49-F238E27FC236}">
                <a16:creationId xmlns:a16="http://schemas.microsoft.com/office/drawing/2014/main" id="{016291E8-051C-4EDF-A068-4C8F8B0B05DB}"/>
              </a:ext>
            </a:extLst>
          </p:cNvPr>
          <p:cNvPicPr>
            <a:picLocks noChangeAspect="1"/>
          </p:cNvPicPr>
          <p:nvPr/>
        </p:nvPicPr>
        <p:blipFill>
          <a:blip r:embed="rId2"/>
          <a:stretch>
            <a:fillRect/>
          </a:stretch>
        </p:blipFill>
        <p:spPr>
          <a:xfrm>
            <a:off x="-88776" y="6207487"/>
            <a:ext cx="9232776" cy="675546"/>
          </a:xfrm>
          <a:prstGeom prst="rect">
            <a:avLst/>
          </a:prstGeom>
        </p:spPr>
      </p:pic>
    </p:spTree>
    <p:extLst>
      <p:ext uri="{BB962C8B-B14F-4D97-AF65-F5344CB8AC3E}">
        <p14:creationId xmlns:p14="http://schemas.microsoft.com/office/powerpoint/2010/main" val="210669970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sp>
        <p:nvSpPr>
          <p:cNvPr id="4" name="矩形 3"/>
          <p:cNvSpPr/>
          <p:nvPr/>
        </p:nvSpPr>
        <p:spPr>
          <a:xfrm>
            <a:off x="-1524000" y="0"/>
            <a:ext cx="12192000" cy="68580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a:p>
        </p:txBody>
      </p:sp>
      <p:sp>
        <p:nvSpPr>
          <p:cNvPr id="5" name="矩形 4"/>
          <p:cNvSpPr/>
          <p:nvPr/>
        </p:nvSpPr>
        <p:spPr>
          <a:xfrm>
            <a:off x="476033" y="2528474"/>
            <a:ext cx="8804013" cy="3139321"/>
          </a:xfrm>
          <a:prstGeom prst="rect">
            <a:avLst/>
          </a:prstGeom>
        </p:spPr>
        <p:txBody>
          <a:bodyPr wrap="none">
            <a:spAutoFit/>
          </a:bodyPr>
          <a:lstStyle/>
          <a:p>
            <a:r>
              <a:rPr lang="en-US" altLang="zh-TW" sz="6600" b="1" dirty="0" smtClean="0">
                <a:solidFill>
                  <a:schemeClr val="bg1"/>
                </a:solidFill>
                <a:effectLst>
                  <a:outerShdw blurRad="38100" dist="38100" dir="2700000" algn="tl">
                    <a:srgbClr val="000000">
                      <a:alpha val="43137"/>
                    </a:srgbClr>
                  </a:outerShdw>
                </a:effectLst>
              </a:rPr>
              <a:t>NUMPY</a:t>
            </a:r>
            <a:r>
              <a:rPr lang="zh-TW" altLang="en-US" sz="6600" b="1" dirty="0" smtClean="0">
                <a:solidFill>
                  <a:schemeClr val="bg1"/>
                </a:solidFill>
                <a:effectLst>
                  <a:outerShdw blurRad="38100" dist="38100" dir="2700000" algn="tl">
                    <a:srgbClr val="000000">
                      <a:alpha val="43137"/>
                    </a:srgbClr>
                  </a:outerShdw>
                </a:effectLst>
              </a:rPr>
              <a:t> </a:t>
            </a:r>
            <a:r>
              <a:rPr lang="en-US" altLang="zh-TW" sz="6600" b="1" dirty="0" err="1" smtClean="0">
                <a:solidFill>
                  <a:schemeClr val="bg1"/>
                </a:solidFill>
                <a:effectLst>
                  <a:outerShdw blurRad="38100" dist="38100" dir="2700000" algn="tl">
                    <a:srgbClr val="000000">
                      <a:alpha val="43137"/>
                    </a:srgbClr>
                  </a:outerShdw>
                </a:effectLst>
              </a:rPr>
              <a:t>ndarray</a:t>
            </a:r>
            <a:r>
              <a:rPr lang="zh-TW" altLang="en-US" sz="6600" b="1" dirty="0" smtClean="0">
                <a:solidFill>
                  <a:schemeClr val="bg1"/>
                </a:solidFill>
                <a:effectLst>
                  <a:outerShdw blurRad="38100" dist="38100" dir="2700000" algn="tl">
                    <a:srgbClr val="000000">
                      <a:alpha val="43137"/>
                    </a:srgbClr>
                  </a:outerShdw>
                </a:effectLst>
              </a:rPr>
              <a:t> 運算</a:t>
            </a:r>
            <a:endParaRPr lang="en-US" altLang="zh-TW" sz="6600" b="1" dirty="0" smtClean="0">
              <a:solidFill>
                <a:schemeClr val="bg1"/>
              </a:solidFill>
              <a:effectLst>
                <a:outerShdw blurRad="38100" dist="38100" dir="2700000" algn="tl">
                  <a:srgbClr val="000000">
                    <a:alpha val="43137"/>
                  </a:srgbClr>
                </a:outerShdw>
              </a:effectLst>
            </a:endParaRPr>
          </a:p>
          <a:p>
            <a:r>
              <a:rPr lang="en-US" altLang="zh-TW" sz="6600" b="1" dirty="0" smtClean="0">
                <a:effectLst>
                  <a:outerShdw blurRad="38100" dist="38100" dir="2700000" algn="tl">
                    <a:srgbClr val="000000">
                      <a:alpha val="43137"/>
                    </a:srgbClr>
                  </a:outerShdw>
                </a:effectLst>
              </a:rPr>
              <a:t>A</a:t>
            </a:r>
            <a:r>
              <a:rPr lang="zh-TW" altLang="en-US" sz="6600" b="1" dirty="0">
                <a:effectLst>
                  <a:outerShdw blurRad="38100" dist="38100" dir="2700000" algn="tl">
                    <a:srgbClr val="000000">
                      <a:alpha val="43137"/>
                    </a:srgbClr>
                  </a:outerShdw>
                </a:effectLst>
              </a:rPr>
              <a:t>矩陣與</a:t>
            </a:r>
            <a:r>
              <a:rPr lang="en-US" altLang="zh-TW" sz="6600" b="1" dirty="0">
                <a:effectLst>
                  <a:outerShdw blurRad="38100" dist="38100" dir="2700000" algn="tl">
                    <a:srgbClr val="000000">
                      <a:alpha val="43137"/>
                    </a:srgbClr>
                  </a:outerShdw>
                </a:effectLst>
              </a:rPr>
              <a:t>B</a:t>
            </a:r>
            <a:r>
              <a:rPr lang="zh-TW" altLang="en-US" sz="6600" b="1" dirty="0">
                <a:effectLst>
                  <a:outerShdw blurRad="38100" dist="38100" dir="2700000" algn="tl">
                    <a:srgbClr val="000000">
                      <a:alpha val="43137"/>
                    </a:srgbClr>
                  </a:outerShdw>
                </a:effectLst>
              </a:rPr>
              <a:t>矩陣間的運算</a:t>
            </a:r>
          </a:p>
          <a:p>
            <a:r>
              <a:rPr lang="en-US" altLang="zh-TW" sz="6600" dirty="0" smtClean="0"/>
              <a:t>Broadcasting(</a:t>
            </a:r>
            <a:r>
              <a:rPr lang="zh-TW" altLang="en-US" sz="6600" b="1" dirty="0">
                <a:effectLst>
                  <a:outerShdw blurRad="38100" dist="38100" dir="2700000" algn="tl">
                    <a:srgbClr val="000000">
                      <a:alpha val="43137"/>
                    </a:srgbClr>
                  </a:outerShdw>
                </a:effectLst>
              </a:rPr>
              <a:t>廣播機制</a:t>
            </a:r>
            <a:r>
              <a:rPr lang="en-US" altLang="zh-TW" sz="6600" dirty="0" smtClean="0"/>
              <a:t>)</a:t>
            </a:r>
            <a:endParaRPr lang="zh-TW" altLang="en-US" sz="6600" b="1"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98198950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04799" y="2349497"/>
            <a:ext cx="8657968" cy="2308324"/>
          </a:xfrm>
          <a:prstGeom prst="rect">
            <a:avLst/>
          </a:prstGeom>
        </p:spPr>
        <p:txBody>
          <a:bodyPr wrap="square">
            <a:spAutoFit/>
          </a:bodyPr>
          <a:lstStyle/>
          <a:p>
            <a:r>
              <a:rPr lang="en-US" altLang="zh-TW" sz="4800" dirty="0"/>
              <a:t>x1 = </a:t>
            </a:r>
            <a:r>
              <a:rPr lang="en-US" altLang="zh-TW" sz="4800" dirty="0" err="1"/>
              <a:t>np.arange</a:t>
            </a:r>
            <a:r>
              <a:rPr lang="en-US" altLang="zh-TW" sz="4800" dirty="0"/>
              <a:t>(9.0).reshape((3, 3))</a:t>
            </a:r>
          </a:p>
          <a:p>
            <a:r>
              <a:rPr lang="en-US" altLang="zh-TW" sz="4800" dirty="0" smtClean="0"/>
              <a:t>x2 </a:t>
            </a:r>
            <a:r>
              <a:rPr lang="en-US" altLang="zh-TW" sz="4800" dirty="0"/>
              <a:t>= </a:t>
            </a:r>
            <a:r>
              <a:rPr lang="en-US" altLang="zh-TW" sz="4800" dirty="0" err="1"/>
              <a:t>np.arange</a:t>
            </a:r>
            <a:r>
              <a:rPr lang="en-US" altLang="zh-TW" sz="4800" dirty="0"/>
              <a:t>(3.0)</a:t>
            </a:r>
          </a:p>
          <a:p>
            <a:r>
              <a:rPr lang="en-US" altLang="zh-TW" sz="4800" dirty="0" err="1" smtClean="0"/>
              <a:t>np.multiply</a:t>
            </a:r>
            <a:r>
              <a:rPr lang="en-US" altLang="zh-TW" sz="4800" dirty="0" smtClean="0"/>
              <a:t>(x1</a:t>
            </a:r>
            <a:r>
              <a:rPr lang="en-US" altLang="zh-TW" sz="4800" dirty="0"/>
              <a:t>, x2)</a:t>
            </a:r>
            <a:endParaRPr lang="zh-TW" altLang="en-US" sz="4800" dirty="0"/>
          </a:p>
        </p:txBody>
      </p:sp>
      <p:pic>
        <p:nvPicPr>
          <p:cNvPr id="3" name="圖片 2">
            <a:extLst>
              <a:ext uri="{FF2B5EF4-FFF2-40B4-BE49-F238E27FC236}">
                <a16:creationId xmlns:a16="http://schemas.microsoft.com/office/drawing/2014/main" id="{016291E8-051C-4EDF-A068-4C8F8B0B05DB}"/>
              </a:ext>
            </a:extLst>
          </p:cNvPr>
          <p:cNvPicPr>
            <a:picLocks noChangeAspect="1"/>
          </p:cNvPicPr>
          <p:nvPr/>
        </p:nvPicPr>
        <p:blipFill>
          <a:blip r:embed="rId2"/>
          <a:stretch>
            <a:fillRect/>
          </a:stretch>
        </p:blipFill>
        <p:spPr>
          <a:xfrm>
            <a:off x="-88776" y="6207487"/>
            <a:ext cx="9232776" cy="675546"/>
          </a:xfrm>
          <a:prstGeom prst="rect">
            <a:avLst/>
          </a:prstGeom>
        </p:spPr>
      </p:pic>
    </p:spTree>
    <p:extLst>
      <p:ext uri="{BB962C8B-B14F-4D97-AF65-F5344CB8AC3E}">
        <p14:creationId xmlns:p14="http://schemas.microsoft.com/office/powerpoint/2010/main" val="137266548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06229" y="348652"/>
            <a:ext cx="3243134" cy="771696"/>
          </a:xfrm>
        </p:spPr>
        <p:txBody>
          <a:bodyPr/>
          <a:lstStyle/>
          <a:p>
            <a:r>
              <a:rPr lang="en-US" altLang="zh-TW" dirty="0"/>
              <a:t>Broadcasting</a:t>
            </a:r>
            <a:endParaRPr lang="zh-TW" altLang="en-US" dirty="0"/>
          </a:p>
        </p:txBody>
      </p:sp>
      <p:pic>
        <p:nvPicPr>
          <p:cNvPr id="4" name="內容版面配置區 3"/>
          <p:cNvPicPr>
            <a:picLocks noGrp="1" noChangeAspect="1"/>
          </p:cNvPicPr>
          <p:nvPr>
            <p:ph idx="1"/>
          </p:nvPr>
        </p:nvPicPr>
        <p:blipFill>
          <a:blip r:embed="rId2"/>
          <a:stretch>
            <a:fillRect/>
          </a:stretch>
        </p:blipFill>
        <p:spPr>
          <a:xfrm>
            <a:off x="809366" y="1334532"/>
            <a:ext cx="7271262" cy="5453447"/>
          </a:xfrm>
          <a:prstGeom prst="rect">
            <a:avLst/>
          </a:prstGeom>
        </p:spPr>
      </p:pic>
      <p:sp>
        <p:nvSpPr>
          <p:cNvPr id="5" name="矩形 4"/>
          <p:cNvSpPr/>
          <p:nvPr/>
        </p:nvSpPr>
        <p:spPr>
          <a:xfrm>
            <a:off x="406229" y="1057533"/>
            <a:ext cx="7040776" cy="276999"/>
          </a:xfrm>
          <a:prstGeom prst="rect">
            <a:avLst/>
          </a:prstGeom>
        </p:spPr>
        <p:txBody>
          <a:bodyPr wrap="square">
            <a:spAutoFit/>
          </a:bodyPr>
          <a:lstStyle/>
          <a:p>
            <a:r>
              <a:rPr lang="en-US" altLang="zh-TW" sz="1200" dirty="0"/>
              <a:t>https://jakevdp.github.io/PythonDataScienceHandbook/02.05-computation-on-arrays-broadcasting.html</a:t>
            </a:r>
            <a:endParaRPr lang="zh-TW" altLang="en-US" sz="1200" dirty="0"/>
          </a:p>
        </p:txBody>
      </p:sp>
      <p:pic>
        <p:nvPicPr>
          <p:cNvPr id="6" name="圖片 5"/>
          <p:cNvPicPr>
            <a:picLocks noChangeAspect="1"/>
          </p:cNvPicPr>
          <p:nvPr/>
        </p:nvPicPr>
        <p:blipFill>
          <a:blip r:embed="rId3"/>
          <a:stretch>
            <a:fillRect/>
          </a:stretch>
        </p:blipFill>
        <p:spPr>
          <a:xfrm>
            <a:off x="7615624" y="161734"/>
            <a:ext cx="1452329" cy="1917228"/>
          </a:xfrm>
          <a:prstGeom prst="rect">
            <a:avLst/>
          </a:prstGeom>
        </p:spPr>
      </p:pic>
    </p:spTree>
    <p:extLst>
      <p:ext uri="{BB962C8B-B14F-4D97-AF65-F5344CB8AC3E}">
        <p14:creationId xmlns:p14="http://schemas.microsoft.com/office/powerpoint/2010/main" val="206451315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0" y="0"/>
            <a:ext cx="9144000" cy="68580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a:p>
        </p:txBody>
      </p:sp>
      <p:sp>
        <p:nvSpPr>
          <p:cNvPr id="2" name="標題 1"/>
          <p:cNvSpPr>
            <a:spLocks noGrp="1"/>
          </p:cNvSpPr>
          <p:nvPr>
            <p:ph type="ctrTitle"/>
          </p:nvPr>
        </p:nvSpPr>
        <p:spPr>
          <a:xfrm>
            <a:off x="685800" y="1814341"/>
            <a:ext cx="7772400" cy="2387600"/>
          </a:xfrm>
        </p:spPr>
        <p:txBody>
          <a:bodyPr>
            <a:normAutofit fontScale="90000"/>
          </a:bodyPr>
          <a:lstStyle/>
          <a:p>
            <a:r>
              <a:rPr lang="zh-TW" altLang="zh-TW" dirty="0">
                <a:solidFill>
                  <a:schemeClr val="bg1"/>
                </a:solidFill>
              </a:rPr>
              <a:t>使用</a:t>
            </a:r>
            <a:br>
              <a:rPr lang="zh-TW" altLang="zh-TW" dirty="0">
                <a:solidFill>
                  <a:schemeClr val="bg1"/>
                </a:solidFill>
              </a:rPr>
            </a:br>
            <a:r>
              <a:rPr lang="en-US" altLang="zh-TW" dirty="0" err="1">
                <a:solidFill>
                  <a:schemeClr val="bg1"/>
                </a:solidFill>
              </a:rPr>
              <a:t>Numpy</a:t>
            </a:r>
            <a:r>
              <a:rPr lang="en-US" altLang="zh-TW" dirty="0">
                <a:solidFill>
                  <a:schemeClr val="bg1"/>
                </a:solidFill>
              </a:rPr>
              <a:t> random</a:t>
            </a:r>
            <a:r>
              <a:rPr lang="zh-TW" altLang="en-US" dirty="0">
                <a:solidFill>
                  <a:schemeClr val="bg1"/>
                </a:solidFill>
              </a:rPr>
              <a:t>模組</a:t>
            </a:r>
            <a:r>
              <a:rPr lang="en-US" altLang="zh-TW" dirty="0">
                <a:solidFill>
                  <a:schemeClr val="bg1"/>
                </a:solidFill>
              </a:rPr>
              <a:t/>
            </a:r>
            <a:br>
              <a:rPr lang="en-US" altLang="zh-TW" dirty="0">
                <a:solidFill>
                  <a:schemeClr val="bg1"/>
                </a:solidFill>
              </a:rPr>
            </a:br>
            <a:r>
              <a:rPr lang="zh-TW" altLang="en-US" dirty="0">
                <a:solidFill>
                  <a:schemeClr val="bg1"/>
                </a:solidFill>
              </a:rPr>
              <a:t>產生隨機資料</a:t>
            </a:r>
          </a:p>
        </p:txBody>
      </p:sp>
    </p:spTree>
    <p:extLst>
      <p:ext uri="{BB962C8B-B14F-4D97-AF65-F5344CB8AC3E}">
        <p14:creationId xmlns:p14="http://schemas.microsoft.com/office/powerpoint/2010/main" val="91838917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93191" y="199142"/>
            <a:ext cx="6923903" cy="369332"/>
          </a:xfrm>
          <a:prstGeom prst="rect">
            <a:avLst/>
          </a:prstGeom>
        </p:spPr>
        <p:txBody>
          <a:bodyPr wrap="square">
            <a:spAutoFit/>
          </a:bodyPr>
          <a:lstStyle/>
          <a:p>
            <a:r>
              <a:rPr lang="en-US" altLang="zh-TW" dirty="0" smtClean="0"/>
              <a:t>https://docs.scipy.org/doc/numpy/reference/routines.random.html</a:t>
            </a:r>
            <a:endParaRPr lang="zh-TW" altLang="en-US" dirty="0"/>
          </a:p>
        </p:txBody>
      </p:sp>
      <p:pic>
        <p:nvPicPr>
          <p:cNvPr id="7" name="內容版面配置區 6"/>
          <p:cNvPicPr>
            <a:picLocks noGrp="1" noChangeAspect="1"/>
          </p:cNvPicPr>
          <p:nvPr>
            <p:ph idx="1"/>
          </p:nvPr>
        </p:nvPicPr>
        <p:blipFill>
          <a:blip r:embed="rId2"/>
          <a:stretch>
            <a:fillRect/>
          </a:stretch>
        </p:blipFill>
        <p:spPr>
          <a:xfrm>
            <a:off x="447544" y="1482811"/>
            <a:ext cx="8624606" cy="4713646"/>
          </a:xfrm>
          <a:prstGeom prst="rect">
            <a:avLst/>
          </a:prstGeom>
        </p:spPr>
      </p:pic>
      <p:sp>
        <p:nvSpPr>
          <p:cNvPr id="2" name="矩形 1"/>
          <p:cNvSpPr/>
          <p:nvPr/>
        </p:nvSpPr>
        <p:spPr>
          <a:xfrm>
            <a:off x="447544" y="1012768"/>
            <a:ext cx="7557256" cy="369332"/>
          </a:xfrm>
          <a:prstGeom prst="rect">
            <a:avLst/>
          </a:prstGeom>
        </p:spPr>
        <p:txBody>
          <a:bodyPr wrap="square">
            <a:spAutoFit/>
          </a:bodyPr>
          <a:lstStyle/>
          <a:p>
            <a:r>
              <a:rPr lang="en-US" altLang="zh-TW" dirty="0" err="1" smtClean="0"/>
              <a:t>Numpy</a:t>
            </a:r>
            <a:r>
              <a:rPr lang="en-US" altLang="zh-TW" dirty="0" smtClean="0"/>
              <a:t>  random</a:t>
            </a:r>
            <a:r>
              <a:rPr lang="zh-TW" altLang="en-US" dirty="0" smtClean="0"/>
              <a:t>模組有</a:t>
            </a:r>
            <a:r>
              <a:rPr lang="zh-TW" altLang="en-US" dirty="0"/>
              <a:t>許多函數</a:t>
            </a:r>
            <a:r>
              <a:rPr lang="en-US" altLang="zh-TW" dirty="0"/>
              <a:t>,</a:t>
            </a:r>
            <a:r>
              <a:rPr lang="zh-TW" altLang="en-US" dirty="0"/>
              <a:t>本課程介紹基礎且最常用的函數</a:t>
            </a:r>
          </a:p>
        </p:txBody>
      </p:sp>
      <p:pic>
        <p:nvPicPr>
          <p:cNvPr id="5" name="圖片 4">
            <a:extLst>
              <a:ext uri="{FF2B5EF4-FFF2-40B4-BE49-F238E27FC236}">
                <a16:creationId xmlns:a16="http://schemas.microsoft.com/office/drawing/2014/main" id="{016291E8-051C-4EDF-A068-4C8F8B0B05DB}"/>
              </a:ext>
            </a:extLst>
          </p:cNvPr>
          <p:cNvPicPr>
            <a:picLocks noChangeAspect="1"/>
          </p:cNvPicPr>
          <p:nvPr/>
        </p:nvPicPr>
        <p:blipFill>
          <a:blip r:embed="rId3"/>
          <a:stretch>
            <a:fillRect/>
          </a:stretch>
        </p:blipFill>
        <p:spPr>
          <a:xfrm>
            <a:off x="-88776" y="6207487"/>
            <a:ext cx="9232776" cy="675546"/>
          </a:xfrm>
          <a:prstGeom prst="rect">
            <a:avLst/>
          </a:prstGeom>
        </p:spPr>
      </p:pic>
    </p:spTree>
    <p:extLst>
      <p:ext uri="{BB962C8B-B14F-4D97-AF65-F5344CB8AC3E}">
        <p14:creationId xmlns:p14="http://schemas.microsoft.com/office/powerpoint/2010/main" val="4295763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628650" y="365127"/>
            <a:ext cx="3440842" cy="549274"/>
          </a:xfrm>
        </p:spPr>
        <p:txBody>
          <a:bodyPr>
            <a:normAutofit fontScale="90000"/>
          </a:bodyPr>
          <a:lstStyle/>
          <a:p>
            <a:r>
              <a:rPr lang="zh-TW" altLang="en-US" dirty="0" smtClean="0"/>
              <a:t>確認套件版本</a:t>
            </a:r>
            <a:endParaRPr lang="zh-TW" altLang="en-US" dirty="0"/>
          </a:p>
        </p:txBody>
      </p:sp>
      <p:sp>
        <p:nvSpPr>
          <p:cNvPr id="3" name="內容版面配置區 2"/>
          <p:cNvSpPr>
            <a:spLocks noGrp="1"/>
          </p:cNvSpPr>
          <p:nvPr>
            <p:ph idx="1"/>
          </p:nvPr>
        </p:nvSpPr>
        <p:spPr>
          <a:xfrm>
            <a:off x="628650" y="1825625"/>
            <a:ext cx="7886700" cy="2927607"/>
          </a:xfrm>
        </p:spPr>
        <p:txBody>
          <a:bodyPr>
            <a:normAutofit fontScale="77500" lnSpcReduction="20000"/>
          </a:bodyPr>
          <a:lstStyle/>
          <a:p>
            <a:pPr marL="0" indent="0">
              <a:buNone/>
            </a:pPr>
            <a:r>
              <a:rPr lang="en-US" altLang="zh-TW" dirty="0"/>
              <a:t>import pandas as </a:t>
            </a:r>
            <a:r>
              <a:rPr lang="en-US" altLang="zh-TW" dirty="0" err="1"/>
              <a:t>pd</a:t>
            </a:r>
            <a:endParaRPr lang="en-US" altLang="zh-TW" dirty="0"/>
          </a:p>
          <a:p>
            <a:pPr marL="0" indent="0">
              <a:buNone/>
            </a:pPr>
            <a:r>
              <a:rPr lang="en-US" altLang="zh-TW" dirty="0" smtClean="0"/>
              <a:t>print(“pandas </a:t>
            </a:r>
            <a:r>
              <a:rPr lang="en-US" altLang="zh-TW" dirty="0"/>
              <a:t>version: %</a:t>
            </a:r>
            <a:r>
              <a:rPr lang="en-US" altLang="zh-TW" dirty="0" smtClean="0"/>
              <a:t>s”</a:t>
            </a:r>
            <a:r>
              <a:rPr lang="zh-TW" altLang="en-US" dirty="0" smtClean="0"/>
              <a:t> </a:t>
            </a:r>
            <a:r>
              <a:rPr lang="en-US" altLang="zh-TW" dirty="0" smtClean="0"/>
              <a:t>% </a:t>
            </a:r>
            <a:r>
              <a:rPr lang="en-US" altLang="zh-TW" dirty="0" err="1"/>
              <a:t>pd</a:t>
            </a:r>
            <a:r>
              <a:rPr lang="en-US" altLang="zh-TW" dirty="0"/>
              <a:t>.__version__)</a:t>
            </a:r>
          </a:p>
          <a:p>
            <a:pPr marL="0" indent="0">
              <a:buNone/>
            </a:pPr>
            <a:r>
              <a:rPr lang="en-US" altLang="zh-TW" dirty="0"/>
              <a:t>import </a:t>
            </a:r>
            <a:r>
              <a:rPr lang="en-US" altLang="zh-TW" dirty="0" err="1"/>
              <a:t>matplotlib</a:t>
            </a:r>
            <a:endParaRPr lang="en-US" altLang="zh-TW" dirty="0"/>
          </a:p>
          <a:p>
            <a:pPr marL="0" indent="0">
              <a:buNone/>
            </a:pPr>
            <a:r>
              <a:rPr lang="en-US" altLang="zh-TW" dirty="0"/>
              <a:t>print("</a:t>
            </a:r>
            <a:r>
              <a:rPr lang="en-US" altLang="zh-TW" dirty="0" err="1"/>
              <a:t>matplotlib</a:t>
            </a:r>
            <a:r>
              <a:rPr lang="en-US" altLang="zh-TW" dirty="0"/>
              <a:t> version: %s" % </a:t>
            </a:r>
            <a:r>
              <a:rPr lang="en-US" altLang="zh-TW" dirty="0" err="1"/>
              <a:t>matplotlib</a:t>
            </a:r>
            <a:r>
              <a:rPr lang="en-US" altLang="zh-TW" dirty="0"/>
              <a:t>.__version__)</a:t>
            </a:r>
          </a:p>
          <a:p>
            <a:pPr marL="0" indent="0">
              <a:buNone/>
            </a:pPr>
            <a:r>
              <a:rPr lang="en-US" altLang="zh-TW" dirty="0"/>
              <a:t>import </a:t>
            </a:r>
            <a:r>
              <a:rPr lang="en-US" altLang="zh-TW" dirty="0" err="1"/>
              <a:t>numpy</a:t>
            </a:r>
            <a:r>
              <a:rPr lang="en-US" altLang="zh-TW" dirty="0"/>
              <a:t> as np</a:t>
            </a:r>
          </a:p>
          <a:p>
            <a:pPr marL="0" indent="0">
              <a:buNone/>
            </a:pPr>
            <a:r>
              <a:rPr lang="en-US" altLang="zh-TW" dirty="0"/>
              <a:t>print("</a:t>
            </a:r>
            <a:r>
              <a:rPr lang="en-US" altLang="zh-TW" dirty="0" err="1"/>
              <a:t>numpy</a:t>
            </a:r>
            <a:r>
              <a:rPr lang="en-US" altLang="zh-TW" dirty="0"/>
              <a:t> version: %s" % </a:t>
            </a:r>
            <a:r>
              <a:rPr lang="en-US" altLang="zh-TW" dirty="0" err="1"/>
              <a:t>np.__version</a:t>
            </a:r>
            <a:r>
              <a:rPr lang="en-US" altLang="zh-TW" dirty="0"/>
              <a:t>__)</a:t>
            </a:r>
          </a:p>
          <a:p>
            <a:pPr marL="0" indent="0">
              <a:buNone/>
            </a:pPr>
            <a:r>
              <a:rPr lang="en-US" altLang="zh-TW" dirty="0"/>
              <a:t>import </a:t>
            </a:r>
            <a:r>
              <a:rPr lang="en-US" altLang="zh-TW" dirty="0" err="1"/>
              <a:t>sklearn</a:t>
            </a:r>
            <a:endParaRPr lang="en-US" altLang="zh-TW" dirty="0"/>
          </a:p>
          <a:p>
            <a:pPr marL="0" indent="0">
              <a:buNone/>
            </a:pPr>
            <a:r>
              <a:rPr lang="en-US" altLang="zh-TW" dirty="0"/>
              <a:t>print("</a:t>
            </a:r>
            <a:r>
              <a:rPr lang="en-US" altLang="zh-TW" dirty="0" err="1"/>
              <a:t>scikit</a:t>
            </a:r>
            <a:r>
              <a:rPr lang="en-US" altLang="zh-TW" dirty="0"/>
              <a:t>-learn version: %s" % </a:t>
            </a:r>
            <a:r>
              <a:rPr lang="en-US" altLang="zh-TW" dirty="0" err="1"/>
              <a:t>sklearn</a:t>
            </a:r>
            <a:r>
              <a:rPr lang="en-US" altLang="zh-TW" dirty="0"/>
              <a:t>.__version__)</a:t>
            </a:r>
            <a:endParaRPr lang="zh-TW" altLang="en-US" dirty="0"/>
          </a:p>
        </p:txBody>
      </p:sp>
      <p:pic>
        <p:nvPicPr>
          <p:cNvPr id="4" name="圖片 3">
            <a:extLst>
              <a:ext uri="{FF2B5EF4-FFF2-40B4-BE49-F238E27FC236}">
                <a16:creationId xmlns:a16="http://schemas.microsoft.com/office/drawing/2014/main" id="{016291E8-051C-4EDF-A068-4C8F8B0B05DB}"/>
              </a:ext>
            </a:extLst>
          </p:cNvPr>
          <p:cNvPicPr>
            <a:picLocks noChangeAspect="1"/>
          </p:cNvPicPr>
          <p:nvPr/>
        </p:nvPicPr>
        <p:blipFill>
          <a:blip r:embed="rId2"/>
          <a:stretch>
            <a:fillRect/>
          </a:stretch>
        </p:blipFill>
        <p:spPr>
          <a:xfrm>
            <a:off x="-88776" y="6207487"/>
            <a:ext cx="9232776" cy="675546"/>
          </a:xfrm>
          <a:prstGeom prst="rect">
            <a:avLst/>
          </a:prstGeom>
        </p:spPr>
      </p:pic>
    </p:spTree>
    <p:extLst>
      <p:ext uri="{BB962C8B-B14F-4D97-AF65-F5344CB8AC3E}">
        <p14:creationId xmlns:p14="http://schemas.microsoft.com/office/powerpoint/2010/main" val="43513138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建立</a:t>
            </a:r>
            <a:r>
              <a:rPr lang="en-US" altLang="zh-TW" dirty="0" smtClean="0"/>
              <a:t>array(</a:t>
            </a:r>
            <a:r>
              <a:rPr lang="zh-TW" altLang="en-US" dirty="0" smtClean="0"/>
              <a:t>陣列</a:t>
            </a:r>
            <a:r>
              <a:rPr lang="en-US" altLang="zh-TW" dirty="0" smtClean="0"/>
              <a:t>)</a:t>
            </a:r>
            <a:endParaRPr lang="zh-TW" altLang="en-US" dirty="0"/>
          </a:p>
        </p:txBody>
      </p:sp>
      <p:sp>
        <p:nvSpPr>
          <p:cNvPr id="4" name="矩形 3"/>
          <p:cNvSpPr/>
          <p:nvPr/>
        </p:nvSpPr>
        <p:spPr>
          <a:xfrm>
            <a:off x="463893" y="1825109"/>
            <a:ext cx="7426411" cy="2677656"/>
          </a:xfrm>
          <a:prstGeom prst="rect">
            <a:avLst/>
          </a:prstGeom>
        </p:spPr>
        <p:txBody>
          <a:bodyPr wrap="square">
            <a:spAutoFit/>
          </a:bodyPr>
          <a:lstStyle/>
          <a:p>
            <a:r>
              <a:rPr lang="en-US" altLang="zh-TW" sz="2800" dirty="0" smtClean="0"/>
              <a:t>import </a:t>
            </a:r>
            <a:r>
              <a:rPr lang="en-US" altLang="zh-TW" sz="2800" dirty="0" err="1" smtClean="0"/>
              <a:t>numpy</a:t>
            </a:r>
            <a:r>
              <a:rPr lang="en-US" altLang="zh-TW" sz="2800" dirty="0" smtClean="0"/>
              <a:t> as np</a:t>
            </a:r>
          </a:p>
          <a:p>
            <a:r>
              <a:rPr lang="en-US" altLang="zh-TW" sz="2800" b="1" dirty="0" err="1" smtClean="0">
                <a:solidFill>
                  <a:srgbClr val="C00000"/>
                </a:solidFill>
                <a:effectLst>
                  <a:outerShdw blurRad="38100" dist="38100" dir="2700000" algn="tl">
                    <a:srgbClr val="000000">
                      <a:alpha val="43137"/>
                    </a:srgbClr>
                  </a:outerShdw>
                </a:effectLst>
              </a:rPr>
              <a:t>np.random.seed</a:t>
            </a:r>
            <a:r>
              <a:rPr lang="en-US" altLang="zh-TW" sz="2800" b="1" dirty="0" smtClean="0">
                <a:solidFill>
                  <a:srgbClr val="C00000"/>
                </a:solidFill>
                <a:effectLst>
                  <a:outerShdw blurRad="38100" dist="38100" dir="2700000" algn="tl">
                    <a:srgbClr val="000000">
                      <a:alpha val="43137"/>
                    </a:srgbClr>
                  </a:outerShdw>
                </a:effectLst>
              </a:rPr>
              <a:t>(0) </a:t>
            </a:r>
          </a:p>
          <a:p>
            <a:endParaRPr lang="en-US" altLang="zh-TW" sz="2800" dirty="0" smtClean="0"/>
          </a:p>
          <a:p>
            <a:r>
              <a:rPr lang="en-US" altLang="zh-TW" sz="2800" dirty="0" smtClean="0"/>
              <a:t>x1 = </a:t>
            </a:r>
            <a:r>
              <a:rPr lang="en-US" altLang="zh-TW" sz="2800" dirty="0" err="1" smtClean="0"/>
              <a:t>np.random.randint</a:t>
            </a:r>
            <a:r>
              <a:rPr lang="en-US" altLang="zh-TW" sz="2800" dirty="0" smtClean="0"/>
              <a:t>(10, size=6) </a:t>
            </a:r>
          </a:p>
          <a:p>
            <a:r>
              <a:rPr lang="en-US" altLang="zh-TW" sz="2800" dirty="0" smtClean="0"/>
              <a:t>x2 = </a:t>
            </a:r>
            <a:r>
              <a:rPr lang="en-US" altLang="zh-TW" sz="2800" dirty="0" err="1" smtClean="0"/>
              <a:t>np.random.randint</a:t>
            </a:r>
            <a:r>
              <a:rPr lang="en-US" altLang="zh-TW" sz="2800" dirty="0" smtClean="0"/>
              <a:t>(10, size=(3, 4)) </a:t>
            </a:r>
          </a:p>
          <a:p>
            <a:r>
              <a:rPr lang="en-US" altLang="zh-TW" sz="2800" dirty="0" smtClean="0"/>
              <a:t>x3 = </a:t>
            </a:r>
            <a:r>
              <a:rPr lang="en-US" altLang="zh-TW" sz="2800" dirty="0" err="1" smtClean="0"/>
              <a:t>np.random.randint</a:t>
            </a:r>
            <a:r>
              <a:rPr lang="en-US" altLang="zh-TW" sz="2800" dirty="0" smtClean="0"/>
              <a:t>(10, size=(3, 4, 5))  </a:t>
            </a:r>
            <a:endParaRPr lang="zh-TW" altLang="en-US" sz="2800" dirty="0"/>
          </a:p>
        </p:txBody>
      </p:sp>
      <p:sp>
        <p:nvSpPr>
          <p:cNvPr id="6" name="矩形 5"/>
          <p:cNvSpPr/>
          <p:nvPr/>
        </p:nvSpPr>
        <p:spPr>
          <a:xfrm>
            <a:off x="6194907" y="3133605"/>
            <a:ext cx="2320443" cy="369332"/>
          </a:xfrm>
          <a:prstGeom prst="rect">
            <a:avLst/>
          </a:prstGeom>
        </p:spPr>
        <p:txBody>
          <a:bodyPr wrap="none">
            <a:spAutoFit/>
          </a:bodyPr>
          <a:lstStyle/>
          <a:p>
            <a:r>
              <a:rPr lang="en-US" altLang="zh-TW" dirty="0" smtClean="0"/>
              <a:t>One-dimensional array</a:t>
            </a:r>
            <a:endParaRPr lang="zh-TW" altLang="en-US" dirty="0"/>
          </a:p>
        </p:txBody>
      </p:sp>
      <p:sp>
        <p:nvSpPr>
          <p:cNvPr id="7" name="矩形 6"/>
          <p:cNvSpPr/>
          <p:nvPr/>
        </p:nvSpPr>
        <p:spPr>
          <a:xfrm>
            <a:off x="6197087" y="3603187"/>
            <a:ext cx="2318263" cy="369332"/>
          </a:xfrm>
          <a:prstGeom prst="rect">
            <a:avLst/>
          </a:prstGeom>
        </p:spPr>
        <p:txBody>
          <a:bodyPr wrap="none">
            <a:spAutoFit/>
          </a:bodyPr>
          <a:lstStyle/>
          <a:p>
            <a:r>
              <a:rPr lang="en-US" altLang="zh-TW" dirty="0" smtClean="0"/>
              <a:t>Two-dimensional array</a:t>
            </a:r>
          </a:p>
        </p:txBody>
      </p:sp>
      <p:sp>
        <p:nvSpPr>
          <p:cNvPr id="8" name="矩形 7"/>
          <p:cNvSpPr/>
          <p:nvPr/>
        </p:nvSpPr>
        <p:spPr>
          <a:xfrm>
            <a:off x="6653843" y="4052976"/>
            <a:ext cx="2472921" cy="369332"/>
          </a:xfrm>
          <a:prstGeom prst="rect">
            <a:avLst/>
          </a:prstGeom>
        </p:spPr>
        <p:txBody>
          <a:bodyPr wrap="none">
            <a:spAutoFit/>
          </a:bodyPr>
          <a:lstStyle/>
          <a:p>
            <a:r>
              <a:rPr lang="en-US" altLang="zh-TW" dirty="0" smtClean="0"/>
              <a:t>Three-dimensional array</a:t>
            </a:r>
            <a:endParaRPr lang="zh-TW" altLang="en-US" dirty="0"/>
          </a:p>
        </p:txBody>
      </p:sp>
      <p:pic>
        <p:nvPicPr>
          <p:cNvPr id="9" name="圖片 8">
            <a:extLst>
              <a:ext uri="{FF2B5EF4-FFF2-40B4-BE49-F238E27FC236}">
                <a16:creationId xmlns:a16="http://schemas.microsoft.com/office/drawing/2014/main" id="{016291E8-051C-4EDF-A068-4C8F8B0B05DB}"/>
              </a:ext>
            </a:extLst>
          </p:cNvPr>
          <p:cNvPicPr>
            <a:picLocks noChangeAspect="1"/>
          </p:cNvPicPr>
          <p:nvPr/>
        </p:nvPicPr>
        <p:blipFill>
          <a:blip r:embed="rId2"/>
          <a:stretch>
            <a:fillRect/>
          </a:stretch>
        </p:blipFill>
        <p:spPr>
          <a:xfrm>
            <a:off x="-88776" y="6207487"/>
            <a:ext cx="9232776" cy="675546"/>
          </a:xfrm>
          <a:prstGeom prst="rect">
            <a:avLst/>
          </a:prstGeom>
        </p:spPr>
      </p:pic>
    </p:spTree>
    <p:extLst>
      <p:ext uri="{BB962C8B-B14F-4D97-AF65-F5344CB8AC3E}">
        <p14:creationId xmlns:p14="http://schemas.microsoft.com/office/powerpoint/2010/main" val="274907178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915205" y="4224688"/>
            <a:ext cx="3261380" cy="1569660"/>
          </a:xfrm>
          <a:prstGeom prst="rect">
            <a:avLst/>
          </a:prstGeom>
        </p:spPr>
        <p:txBody>
          <a:bodyPr wrap="square">
            <a:spAutoFit/>
          </a:bodyPr>
          <a:lstStyle/>
          <a:p>
            <a:r>
              <a:rPr lang="en-US" altLang="zh-TW" sz="3200" dirty="0" smtClean="0"/>
              <a:t>array([[3, 5, 2, 4],</a:t>
            </a:r>
          </a:p>
          <a:p>
            <a:r>
              <a:rPr lang="en-US" altLang="zh-TW" sz="3200" dirty="0" smtClean="0"/>
              <a:t>       [7, 6, 8, 8],</a:t>
            </a:r>
          </a:p>
          <a:p>
            <a:r>
              <a:rPr lang="en-US" altLang="zh-TW" sz="3200" dirty="0" smtClean="0"/>
              <a:t>       [1, 6, 7, 7]])</a:t>
            </a:r>
            <a:endParaRPr lang="zh-TW" altLang="en-US" sz="3200" dirty="0"/>
          </a:p>
        </p:txBody>
      </p:sp>
      <p:sp>
        <p:nvSpPr>
          <p:cNvPr id="6" name="矩形 5"/>
          <p:cNvSpPr/>
          <p:nvPr/>
        </p:nvSpPr>
        <p:spPr>
          <a:xfrm>
            <a:off x="1280845" y="1721970"/>
            <a:ext cx="3765774" cy="584775"/>
          </a:xfrm>
          <a:prstGeom prst="rect">
            <a:avLst/>
          </a:prstGeom>
        </p:spPr>
        <p:txBody>
          <a:bodyPr wrap="none">
            <a:spAutoFit/>
          </a:bodyPr>
          <a:lstStyle/>
          <a:p>
            <a:r>
              <a:rPr lang="en-US" altLang="zh-TW" sz="3200" dirty="0" smtClean="0"/>
              <a:t>array([5, 0, 3, 3, 7, 9])</a:t>
            </a:r>
            <a:endParaRPr lang="zh-TW" altLang="en-US" sz="3200" dirty="0"/>
          </a:p>
        </p:txBody>
      </p:sp>
      <p:sp>
        <p:nvSpPr>
          <p:cNvPr id="7" name="矩形 6"/>
          <p:cNvSpPr/>
          <p:nvPr/>
        </p:nvSpPr>
        <p:spPr>
          <a:xfrm>
            <a:off x="407572" y="879788"/>
            <a:ext cx="6101991" cy="584775"/>
          </a:xfrm>
          <a:prstGeom prst="rect">
            <a:avLst/>
          </a:prstGeom>
        </p:spPr>
        <p:txBody>
          <a:bodyPr wrap="none">
            <a:spAutoFit/>
          </a:bodyPr>
          <a:lstStyle/>
          <a:p>
            <a:r>
              <a:rPr lang="en-US" altLang="zh-TW" sz="3200" dirty="0" smtClean="0"/>
              <a:t>x1 = </a:t>
            </a:r>
            <a:r>
              <a:rPr lang="en-US" altLang="zh-TW" sz="3200" dirty="0" err="1" smtClean="0"/>
              <a:t>np.random.randint</a:t>
            </a:r>
            <a:r>
              <a:rPr lang="en-US" altLang="zh-TW" sz="3200" dirty="0" smtClean="0"/>
              <a:t>(10, size=6) </a:t>
            </a:r>
          </a:p>
        </p:txBody>
      </p:sp>
      <p:sp>
        <p:nvSpPr>
          <p:cNvPr id="2" name="矩形 1"/>
          <p:cNvSpPr/>
          <p:nvPr/>
        </p:nvSpPr>
        <p:spPr>
          <a:xfrm>
            <a:off x="407572" y="2821558"/>
            <a:ext cx="7552067" cy="646331"/>
          </a:xfrm>
          <a:prstGeom prst="rect">
            <a:avLst/>
          </a:prstGeom>
        </p:spPr>
        <p:txBody>
          <a:bodyPr wrap="none">
            <a:spAutoFit/>
          </a:bodyPr>
          <a:lstStyle/>
          <a:p>
            <a:r>
              <a:rPr lang="en-US" altLang="zh-TW" sz="3600" dirty="0"/>
              <a:t>x2 = </a:t>
            </a:r>
            <a:r>
              <a:rPr lang="en-US" altLang="zh-TW" sz="3600" dirty="0" err="1"/>
              <a:t>np.random.randint</a:t>
            </a:r>
            <a:r>
              <a:rPr lang="en-US" altLang="zh-TW" sz="3600" dirty="0"/>
              <a:t>(10, size=(3, 4)) </a:t>
            </a:r>
          </a:p>
        </p:txBody>
      </p:sp>
      <p:pic>
        <p:nvPicPr>
          <p:cNvPr id="8" name="圖片 7">
            <a:extLst>
              <a:ext uri="{FF2B5EF4-FFF2-40B4-BE49-F238E27FC236}">
                <a16:creationId xmlns:a16="http://schemas.microsoft.com/office/drawing/2014/main" id="{016291E8-051C-4EDF-A068-4C8F8B0B05DB}"/>
              </a:ext>
            </a:extLst>
          </p:cNvPr>
          <p:cNvPicPr>
            <a:picLocks noChangeAspect="1"/>
          </p:cNvPicPr>
          <p:nvPr/>
        </p:nvPicPr>
        <p:blipFill>
          <a:blip r:embed="rId2"/>
          <a:stretch>
            <a:fillRect/>
          </a:stretch>
        </p:blipFill>
        <p:spPr>
          <a:xfrm>
            <a:off x="-88776" y="6207487"/>
            <a:ext cx="9232776" cy="675546"/>
          </a:xfrm>
          <a:prstGeom prst="rect">
            <a:avLst/>
          </a:prstGeom>
        </p:spPr>
      </p:pic>
    </p:spTree>
    <p:extLst>
      <p:ext uri="{BB962C8B-B14F-4D97-AF65-F5344CB8AC3E}">
        <p14:creationId xmlns:p14="http://schemas.microsoft.com/office/powerpoint/2010/main" val="247396927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960710" y="2025919"/>
            <a:ext cx="7639593" cy="1200329"/>
          </a:xfrm>
          <a:prstGeom prst="rect">
            <a:avLst/>
          </a:prstGeom>
        </p:spPr>
        <p:txBody>
          <a:bodyPr wrap="square">
            <a:spAutoFit/>
          </a:bodyPr>
          <a:lstStyle/>
          <a:p>
            <a:pPr marL="285750" indent="-285750">
              <a:buFont typeface="Wingdings" panose="05000000000000000000" pitchFamily="2" charset="2"/>
              <a:buChar char="Ø"/>
            </a:pPr>
            <a:r>
              <a:rPr lang="zh-TW" altLang="en-US" dirty="0" smtClean="0"/>
              <a:t>返回隨機</a:t>
            </a:r>
            <a:r>
              <a:rPr lang="zh-TW" altLang="en-US" b="1" dirty="0" smtClean="0">
                <a:solidFill>
                  <a:srgbClr val="FF0000"/>
                </a:solidFill>
                <a:effectLst>
                  <a:outerShdw blurRad="38100" dist="38100" dir="2700000" algn="tl">
                    <a:srgbClr val="000000">
                      <a:alpha val="43137"/>
                    </a:srgbClr>
                  </a:outerShdw>
                </a:effectLst>
              </a:rPr>
              <a:t>整數</a:t>
            </a:r>
            <a:r>
              <a:rPr lang="zh-TW" altLang="en-US" dirty="0" smtClean="0"/>
              <a:t>，範圍區間為</a:t>
            </a:r>
            <a:r>
              <a:rPr lang="en-US" altLang="zh-TW" dirty="0" smtClean="0"/>
              <a:t>[</a:t>
            </a:r>
            <a:r>
              <a:rPr lang="en-US" altLang="zh-TW" dirty="0" err="1"/>
              <a:t>low,high</a:t>
            </a:r>
            <a:r>
              <a:rPr lang="zh-TW" altLang="en-US" dirty="0"/>
              <a:t>），包含</a:t>
            </a:r>
            <a:r>
              <a:rPr lang="en-US" altLang="zh-TW" dirty="0"/>
              <a:t>low</a:t>
            </a:r>
            <a:r>
              <a:rPr lang="zh-TW" altLang="en-US" dirty="0"/>
              <a:t>，不包含</a:t>
            </a:r>
            <a:r>
              <a:rPr lang="en-US" altLang="zh-TW" dirty="0" smtClean="0"/>
              <a:t>high</a:t>
            </a:r>
            <a:r>
              <a:rPr lang="zh-TW" altLang="en-US" dirty="0" smtClean="0"/>
              <a:t>參數</a:t>
            </a:r>
            <a:endParaRPr lang="en-US" altLang="zh-TW" dirty="0" smtClean="0"/>
          </a:p>
          <a:p>
            <a:pPr marL="285750" indent="-285750">
              <a:buFont typeface="Wingdings" panose="05000000000000000000" pitchFamily="2" charset="2"/>
              <a:buChar char="Ø"/>
            </a:pPr>
            <a:r>
              <a:rPr lang="en-US" altLang="zh-TW" dirty="0" smtClean="0"/>
              <a:t>low</a:t>
            </a:r>
            <a:r>
              <a:rPr lang="zh-TW" altLang="en-US" dirty="0" smtClean="0"/>
              <a:t>為最小值，</a:t>
            </a:r>
            <a:r>
              <a:rPr lang="en-US" altLang="zh-TW" dirty="0" smtClean="0"/>
              <a:t>high</a:t>
            </a:r>
            <a:r>
              <a:rPr lang="zh-TW" altLang="en-US" dirty="0" smtClean="0"/>
              <a:t>為最大值，</a:t>
            </a:r>
            <a:r>
              <a:rPr lang="en-US" altLang="zh-TW" dirty="0" smtClean="0"/>
              <a:t>size</a:t>
            </a:r>
            <a:r>
              <a:rPr lang="zh-TW" altLang="en-US" dirty="0" smtClean="0"/>
              <a:t>為陣列維度大小，</a:t>
            </a:r>
            <a:r>
              <a:rPr lang="en-US" altLang="zh-TW" dirty="0" err="1" smtClean="0"/>
              <a:t>dtype</a:t>
            </a:r>
            <a:r>
              <a:rPr lang="zh-TW" altLang="en-US" dirty="0" smtClean="0"/>
              <a:t>為資料類型，預設的資料類型是</a:t>
            </a:r>
            <a:r>
              <a:rPr lang="en-US" altLang="zh-TW" dirty="0" smtClean="0"/>
              <a:t>np.int</a:t>
            </a:r>
          </a:p>
          <a:p>
            <a:pPr marL="285750" indent="-285750">
              <a:buFont typeface="Wingdings" panose="05000000000000000000" pitchFamily="2" charset="2"/>
              <a:buChar char="Ø"/>
            </a:pPr>
            <a:r>
              <a:rPr lang="en-US" altLang="zh-TW" dirty="0" smtClean="0"/>
              <a:t>high</a:t>
            </a:r>
            <a:r>
              <a:rPr lang="zh-TW" altLang="en-US" dirty="0" smtClean="0"/>
              <a:t>沒有填寫時，</a:t>
            </a:r>
            <a:r>
              <a:rPr lang="zh-TW" altLang="en-US" dirty="0"/>
              <a:t>預設</a:t>
            </a:r>
            <a:r>
              <a:rPr lang="zh-TW" altLang="en-US" dirty="0" smtClean="0"/>
              <a:t>生成亂數的範圍是</a:t>
            </a:r>
            <a:r>
              <a:rPr lang="en-US" altLang="zh-TW" dirty="0" smtClean="0"/>
              <a:t>[</a:t>
            </a:r>
            <a:r>
              <a:rPr lang="en-US" altLang="zh-TW" dirty="0"/>
              <a:t>0</a:t>
            </a:r>
            <a:r>
              <a:rPr lang="zh-TW" altLang="en-US" dirty="0"/>
              <a:t>，</a:t>
            </a:r>
            <a:r>
              <a:rPr lang="en-US" altLang="zh-TW" dirty="0"/>
              <a:t>low</a:t>
            </a:r>
            <a:r>
              <a:rPr lang="en-US" altLang="zh-TW" dirty="0" smtClean="0"/>
              <a:t>)</a:t>
            </a:r>
            <a:endParaRPr lang="zh-TW" altLang="en-US" dirty="0"/>
          </a:p>
        </p:txBody>
      </p:sp>
      <p:sp>
        <p:nvSpPr>
          <p:cNvPr id="5" name="矩形 4"/>
          <p:cNvSpPr/>
          <p:nvPr/>
        </p:nvSpPr>
        <p:spPr>
          <a:xfrm>
            <a:off x="845381" y="572572"/>
            <a:ext cx="4925644" cy="646331"/>
          </a:xfrm>
          <a:prstGeom prst="rect">
            <a:avLst/>
          </a:prstGeom>
        </p:spPr>
        <p:txBody>
          <a:bodyPr wrap="none">
            <a:spAutoFit/>
          </a:bodyPr>
          <a:lstStyle/>
          <a:p>
            <a:r>
              <a:rPr lang="en-US" altLang="zh-TW" sz="3600" b="1" dirty="0" err="1">
                <a:effectLst>
                  <a:outerShdw blurRad="38100" dist="38100" dir="2700000" algn="tl">
                    <a:srgbClr val="000000">
                      <a:alpha val="43137"/>
                    </a:srgbClr>
                  </a:outerShdw>
                </a:effectLst>
              </a:rPr>
              <a:t>numpy.random.rand</a:t>
            </a:r>
            <a:r>
              <a:rPr lang="en-US" altLang="zh-TW" sz="3600" b="1" dirty="0" err="1">
                <a:solidFill>
                  <a:srgbClr val="FF0000"/>
                </a:solidFill>
                <a:effectLst>
                  <a:outerShdw blurRad="38100" dist="38100" dir="2700000" algn="tl">
                    <a:srgbClr val="000000">
                      <a:alpha val="43137"/>
                    </a:srgbClr>
                  </a:outerShdw>
                </a:effectLst>
              </a:rPr>
              <a:t>int</a:t>
            </a:r>
            <a:r>
              <a:rPr lang="en-US" altLang="zh-TW" sz="3600" b="1" dirty="0">
                <a:effectLst>
                  <a:outerShdw blurRad="38100" dist="38100" dir="2700000" algn="tl">
                    <a:srgbClr val="000000">
                      <a:alpha val="43137"/>
                    </a:srgbClr>
                  </a:outerShdw>
                </a:effectLst>
              </a:rPr>
              <a:t>()</a:t>
            </a:r>
          </a:p>
        </p:txBody>
      </p:sp>
      <p:sp>
        <p:nvSpPr>
          <p:cNvPr id="6" name="矩形 5"/>
          <p:cNvSpPr/>
          <p:nvPr/>
        </p:nvSpPr>
        <p:spPr>
          <a:xfrm>
            <a:off x="845381" y="1422356"/>
            <a:ext cx="6694745" cy="400110"/>
          </a:xfrm>
          <a:prstGeom prst="rect">
            <a:avLst/>
          </a:prstGeom>
        </p:spPr>
        <p:txBody>
          <a:bodyPr wrap="square">
            <a:spAutoFit/>
          </a:bodyPr>
          <a:lstStyle/>
          <a:p>
            <a:r>
              <a:rPr lang="en-US" altLang="zh-TW" sz="2000" dirty="0" err="1"/>
              <a:t>numpy.random.randint</a:t>
            </a:r>
            <a:r>
              <a:rPr lang="en-US" altLang="zh-TW" sz="2000" dirty="0"/>
              <a:t>(low, high=None, size=None, </a:t>
            </a:r>
            <a:r>
              <a:rPr lang="en-US" altLang="zh-TW" sz="2000" dirty="0" err="1"/>
              <a:t>dtype</a:t>
            </a:r>
            <a:r>
              <a:rPr lang="en-US" altLang="zh-TW" sz="2000" dirty="0"/>
              <a:t>='l')</a:t>
            </a:r>
          </a:p>
        </p:txBody>
      </p:sp>
      <p:sp>
        <p:nvSpPr>
          <p:cNvPr id="7" name="矩形 6"/>
          <p:cNvSpPr/>
          <p:nvPr/>
        </p:nvSpPr>
        <p:spPr>
          <a:xfrm>
            <a:off x="737286" y="3608343"/>
            <a:ext cx="7360508" cy="2308324"/>
          </a:xfrm>
          <a:prstGeom prst="rect">
            <a:avLst/>
          </a:prstGeom>
        </p:spPr>
        <p:txBody>
          <a:bodyPr wrap="square">
            <a:spAutoFit/>
          </a:bodyPr>
          <a:lstStyle/>
          <a:p>
            <a:r>
              <a:rPr lang="en-US" altLang="zh-TW" dirty="0" err="1"/>
              <a:t>np.random.randint</a:t>
            </a:r>
            <a:r>
              <a:rPr lang="en-US" altLang="zh-TW" dirty="0"/>
              <a:t>(1,size=5</a:t>
            </a:r>
            <a:r>
              <a:rPr lang="en-US" altLang="zh-TW" dirty="0" smtClean="0"/>
              <a:t>)</a:t>
            </a:r>
            <a:r>
              <a:rPr lang="zh-TW" altLang="en-US" dirty="0" smtClean="0"/>
              <a:t>  </a:t>
            </a:r>
            <a:r>
              <a:rPr lang="en-US" altLang="zh-TW" dirty="0" smtClean="0"/>
              <a:t> </a:t>
            </a:r>
            <a:r>
              <a:rPr lang="en-US" altLang="zh-TW" dirty="0"/>
              <a:t># </a:t>
            </a:r>
            <a:r>
              <a:rPr lang="zh-TW" altLang="en-US" dirty="0"/>
              <a:t>返回</a:t>
            </a:r>
            <a:r>
              <a:rPr lang="en-US" altLang="zh-TW" dirty="0"/>
              <a:t>[0,1</a:t>
            </a:r>
            <a:r>
              <a:rPr lang="en-US" altLang="zh-TW" dirty="0" smtClean="0"/>
              <a:t>)</a:t>
            </a:r>
            <a:r>
              <a:rPr lang="zh-TW" altLang="en-US" dirty="0" smtClean="0"/>
              <a:t>之間的整數，所以只有</a:t>
            </a:r>
            <a:r>
              <a:rPr lang="en-US" altLang="zh-TW" dirty="0" smtClean="0"/>
              <a:t>0</a:t>
            </a:r>
          </a:p>
          <a:p>
            <a:r>
              <a:rPr lang="zh-TW" altLang="en-US" dirty="0"/>
              <a:t> </a:t>
            </a:r>
            <a:r>
              <a:rPr lang="zh-TW" altLang="en-US" dirty="0" smtClean="0"/>
              <a:t>                                                    </a:t>
            </a:r>
            <a:r>
              <a:rPr lang="en-US" altLang="zh-TW" dirty="0" smtClean="0"/>
              <a:t>#</a:t>
            </a:r>
            <a:r>
              <a:rPr lang="zh-TW" altLang="en-US" dirty="0" smtClean="0"/>
              <a:t>  </a:t>
            </a:r>
            <a:r>
              <a:rPr lang="en-US" altLang="zh-TW" dirty="0" smtClean="0"/>
              <a:t>array</a:t>
            </a:r>
            <a:r>
              <a:rPr lang="en-US" altLang="zh-TW" dirty="0"/>
              <a:t>([0, 0, 0, 0, 0</a:t>
            </a:r>
            <a:r>
              <a:rPr lang="en-US" altLang="zh-TW" dirty="0" smtClean="0"/>
              <a:t>])</a:t>
            </a:r>
          </a:p>
          <a:p>
            <a:endParaRPr lang="en-US" altLang="zh-CN" dirty="0" smtClean="0"/>
          </a:p>
          <a:p>
            <a:r>
              <a:rPr lang="en-US" altLang="zh-CN" dirty="0" err="1" smtClean="0"/>
              <a:t>np.random.randint</a:t>
            </a:r>
            <a:r>
              <a:rPr lang="en-US" altLang="zh-CN" dirty="0" smtClean="0"/>
              <a:t>(1,5</a:t>
            </a:r>
            <a:r>
              <a:rPr lang="en-US" altLang="zh-CN" dirty="0"/>
              <a:t>) </a:t>
            </a:r>
            <a:r>
              <a:rPr lang="zh-TW" altLang="en-US" dirty="0" smtClean="0"/>
              <a:t>          </a:t>
            </a:r>
            <a:r>
              <a:rPr lang="en-US" altLang="zh-CN" dirty="0" smtClean="0"/>
              <a:t># </a:t>
            </a:r>
            <a:r>
              <a:rPr lang="zh-CN" altLang="en-US" dirty="0"/>
              <a:t>返回</a:t>
            </a:r>
            <a:r>
              <a:rPr lang="en-US" altLang="zh-CN" dirty="0" smtClean="0"/>
              <a:t>1</a:t>
            </a:r>
            <a:r>
              <a:rPr lang="zh-CN" altLang="en-US" dirty="0" smtClean="0"/>
              <a:t>個</a:t>
            </a:r>
            <a:r>
              <a:rPr lang="en-US" altLang="zh-CN" dirty="0" smtClean="0"/>
              <a:t>[</a:t>
            </a:r>
            <a:r>
              <a:rPr lang="en-US" altLang="zh-CN" dirty="0"/>
              <a:t>1,5</a:t>
            </a:r>
            <a:r>
              <a:rPr lang="en-US" altLang="zh-CN" dirty="0" smtClean="0"/>
              <a:t>)</a:t>
            </a:r>
            <a:r>
              <a:rPr lang="zh-CN" altLang="en-US" dirty="0" smtClean="0"/>
              <a:t>間的隨機整數</a:t>
            </a:r>
            <a:endParaRPr lang="en-US" altLang="zh-CN" dirty="0" smtClean="0"/>
          </a:p>
          <a:p>
            <a:endParaRPr lang="en-US" altLang="zh-TW" dirty="0" smtClean="0"/>
          </a:p>
          <a:p>
            <a:r>
              <a:rPr lang="en-US" altLang="zh-TW" dirty="0" err="1" smtClean="0"/>
              <a:t>np.random.randint</a:t>
            </a:r>
            <a:r>
              <a:rPr lang="en-US" altLang="zh-TW" dirty="0"/>
              <a:t>(-5,5,size=(2,2</a:t>
            </a:r>
            <a:r>
              <a:rPr lang="en-US" altLang="zh-TW" dirty="0" smtClean="0"/>
              <a:t>))</a:t>
            </a:r>
            <a:endParaRPr lang="en-US" altLang="zh-TW" dirty="0"/>
          </a:p>
          <a:p>
            <a:r>
              <a:rPr lang="en-US" altLang="zh-TW" dirty="0"/>
              <a:t>                                                   </a:t>
            </a:r>
            <a:r>
              <a:rPr lang="en-US" altLang="zh-TW" dirty="0" smtClean="0"/>
              <a:t># array</a:t>
            </a:r>
            <a:r>
              <a:rPr lang="en-US" altLang="zh-TW" dirty="0"/>
              <a:t>([[ 2, -1],</a:t>
            </a:r>
          </a:p>
          <a:p>
            <a:r>
              <a:rPr lang="en-US" altLang="zh-TW" dirty="0"/>
              <a:t>       </a:t>
            </a:r>
            <a:r>
              <a:rPr lang="en-US" altLang="zh-TW" dirty="0" smtClean="0"/>
              <a:t>                                                          [ </a:t>
            </a:r>
            <a:r>
              <a:rPr lang="en-US" altLang="zh-TW" dirty="0"/>
              <a:t>2,  0]])</a:t>
            </a:r>
            <a:endParaRPr lang="zh-TW" altLang="en-US" dirty="0"/>
          </a:p>
        </p:txBody>
      </p:sp>
      <p:pic>
        <p:nvPicPr>
          <p:cNvPr id="8" name="圖片 7">
            <a:extLst>
              <a:ext uri="{FF2B5EF4-FFF2-40B4-BE49-F238E27FC236}">
                <a16:creationId xmlns:a16="http://schemas.microsoft.com/office/drawing/2014/main" id="{016291E8-051C-4EDF-A068-4C8F8B0B05DB}"/>
              </a:ext>
            </a:extLst>
          </p:cNvPr>
          <p:cNvPicPr>
            <a:picLocks noChangeAspect="1"/>
          </p:cNvPicPr>
          <p:nvPr/>
        </p:nvPicPr>
        <p:blipFill>
          <a:blip r:embed="rId2"/>
          <a:stretch>
            <a:fillRect/>
          </a:stretch>
        </p:blipFill>
        <p:spPr>
          <a:xfrm>
            <a:off x="-88776" y="6207487"/>
            <a:ext cx="9232776" cy="675546"/>
          </a:xfrm>
          <a:prstGeom prst="rect">
            <a:avLst/>
          </a:prstGeom>
        </p:spPr>
      </p:pic>
    </p:spTree>
    <p:extLst>
      <p:ext uri="{BB962C8B-B14F-4D97-AF65-F5344CB8AC3E}">
        <p14:creationId xmlns:p14="http://schemas.microsoft.com/office/powerpoint/2010/main" val="238858574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0" y="342036"/>
            <a:ext cx="4791847" cy="683740"/>
          </a:xfrm>
        </p:spPr>
        <p:txBody>
          <a:bodyPr>
            <a:normAutofit fontScale="90000"/>
          </a:bodyPr>
          <a:lstStyle/>
          <a:p>
            <a:r>
              <a:rPr lang="en-US" altLang="zh-TW" dirty="0" err="1"/>
              <a:t>numpy.random.rand</a:t>
            </a:r>
            <a:r>
              <a:rPr lang="en-US" altLang="zh-TW" dirty="0"/>
              <a:t>()</a:t>
            </a:r>
            <a:endParaRPr lang="zh-TW" altLang="en-US" dirty="0"/>
          </a:p>
        </p:txBody>
      </p:sp>
      <p:sp>
        <p:nvSpPr>
          <p:cNvPr id="4" name="矩形 3"/>
          <p:cNvSpPr/>
          <p:nvPr/>
        </p:nvSpPr>
        <p:spPr>
          <a:xfrm>
            <a:off x="226540" y="1054255"/>
            <a:ext cx="7014519" cy="1754326"/>
          </a:xfrm>
          <a:prstGeom prst="rect">
            <a:avLst/>
          </a:prstGeom>
        </p:spPr>
        <p:txBody>
          <a:bodyPr wrap="square">
            <a:spAutoFit/>
          </a:bodyPr>
          <a:lstStyle/>
          <a:p>
            <a:r>
              <a:rPr lang="en-US" altLang="zh-CN" sz="3600" dirty="0" err="1"/>
              <a:t>numpy.random.rand</a:t>
            </a:r>
            <a:r>
              <a:rPr lang="en-US" altLang="zh-CN" sz="3600" dirty="0"/>
              <a:t>(d0,d1,...,</a:t>
            </a:r>
            <a:r>
              <a:rPr lang="en-US" altLang="zh-CN" sz="3600" dirty="0" err="1"/>
              <a:t>dn</a:t>
            </a:r>
            <a:r>
              <a:rPr lang="en-US" altLang="zh-CN" sz="3600" dirty="0"/>
              <a:t>)</a:t>
            </a:r>
          </a:p>
          <a:p>
            <a:endParaRPr lang="en-US" altLang="zh-CN" dirty="0"/>
          </a:p>
          <a:p>
            <a:pPr marL="285750" indent="-285750">
              <a:buFont typeface="Wingdings" panose="05000000000000000000" pitchFamily="2" charset="2"/>
              <a:buChar char="Ø"/>
            </a:pPr>
            <a:r>
              <a:rPr lang="en-US" altLang="zh-CN" dirty="0" smtClean="0"/>
              <a:t>rand</a:t>
            </a:r>
            <a:r>
              <a:rPr lang="zh-CN" altLang="en-US" dirty="0" smtClean="0"/>
              <a:t>函數根據給定維度生成</a:t>
            </a:r>
            <a:r>
              <a:rPr lang="en-US" altLang="zh-CN" dirty="0" smtClean="0"/>
              <a:t>[</a:t>
            </a:r>
            <a:r>
              <a:rPr lang="en-US" altLang="zh-CN" dirty="0"/>
              <a:t>0,1</a:t>
            </a:r>
            <a:r>
              <a:rPr lang="en-US" altLang="zh-CN" dirty="0" smtClean="0"/>
              <a:t>)</a:t>
            </a:r>
            <a:r>
              <a:rPr lang="zh-CN" altLang="en-US" dirty="0" smtClean="0"/>
              <a:t>之間的資料，包含</a:t>
            </a:r>
            <a:r>
              <a:rPr lang="en-US" altLang="zh-CN" dirty="0" smtClean="0"/>
              <a:t>0</a:t>
            </a:r>
            <a:r>
              <a:rPr lang="zh-CN" altLang="en-US" dirty="0"/>
              <a:t>，不包含</a:t>
            </a:r>
            <a:r>
              <a:rPr lang="en-US" altLang="zh-CN" dirty="0"/>
              <a:t>1</a:t>
            </a:r>
          </a:p>
          <a:p>
            <a:pPr marL="285750" indent="-285750">
              <a:buFont typeface="Wingdings" panose="05000000000000000000" pitchFamily="2" charset="2"/>
              <a:buChar char="Ø"/>
            </a:pPr>
            <a:r>
              <a:rPr lang="en-US" altLang="zh-CN" dirty="0" err="1" smtClean="0"/>
              <a:t>dn</a:t>
            </a:r>
            <a:r>
              <a:rPr lang="zh-CN" altLang="en-US" dirty="0" smtClean="0"/>
              <a:t>表格每個維度</a:t>
            </a:r>
          </a:p>
          <a:p>
            <a:pPr marL="285750" indent="-285750">
              <a:buFont typeface="Wingdings" panose="05000000000000000000" pitchFamily="2" charset="2"/>
              <a:buChar char="Ø"/>
            </a:pPr>
            <a:r>
              <a:rPr lang="zh-CN" altLang="en-US" dirty="0" smtClean="0"/>
              <a:t>返回值為指定維度的</a:t>
            </a:r>
            <a:r>
              <a:rPr lang="en-US" altLang="zh-CN" dirty="0" smtClean="0"/>
              <a:t>array</a:t>
            </a:r>
            <a:endParaRPr lang="zh-TW" altLang="en-US" dirty="0"/>
          </a:p>
        </p:txBody>
      </p:sp>
      <p:sp>
        <p:nvSpPr>
          <p:cNvPr id="5" name="矩形 4"/>
          <p:cNvSpPr/>
          <p:nvPr/>
        </p:nvSpPr>
        <p:spPr>
          <a:xfrm>
            <a:off x="1853402" y="3057488"/>
            <a:ext cx="3294748" cy="523220"/>
          </a:xfrm>
          <a:prstGeom prst="rect">
            <a:avLst/>
          </a:prstGeom>
        </p:spPr>
        <p:txBody>
          <a:bodyPr wrap="none">
            <a:spAutoFit/>
          </a:bodyPr>
          <a:lstStyle/>
          <a:p>
            <a:r>
              <a:rPr lang="en-US" altLang="zh-TW" sz="2800" b="1" dirty="0" err="1">
                <a:effectLst>
                  <a:outerShdw blurRad="38100" dist="38100" dir="2700000" algn="tl">
                    <a:srgbClr val="000000">
                      <a:alpha val="43137"/>
                    </a:srgbClr>
                  </a:outerShdw>
                </a:effectLst>
              </a:rPr>
              <a:t>np.random.rand</a:t>
            </a:r>
            <a:r>
              <a:rPr lang="en-US" altLang="zh-TW" sz="2800" b="1" dirty="0">
                <a:effectLst>
                  <a:outerShdw blurRad="38100" dist="38100" dir="2700000" algn="tl">
                    <a:srgbClr val="000000">
                      <a:alpha val="43137"/>
                    </a:srgbClr>
                  </a:outerShdw>
                </a:effectLst>
              </a:rPr>
              <a:t>(4,2)</a:t>
            </a:r>
            <a:endParaRPr lang="zh-TW" altLang="en-US" sz="2800" b="1" dirty="0">
              <a:effectLst>
                <a:outerShdw blurRad="38100" dist="38100" dir="2700000" algn="tl">
                  <a:srgbClr val="000000">
                    <a:alpha val="43137"/>
                  </a:srgbClr>
                </a:outerShdw>
              </a:effectLst>
            </a:endParaRPr>
          </a:p>
        </p:txBody>
      </p:sp>
      <p:sp>
        <p:nvSpPr>
          <p:cNvPr id="6" name="矩形 5"/>
          <p:cNvSpPr/>
          <p:nvPr/>
        </p:nvSpPr>
        <p:spPr>
          <a:xfrm>
            <a:off x="1729585" y="4015084"/>
            <a:ext cx="3542382" cy="1200329"/>
          </a:xfrm>
          <a:prstGeom prst="rect">
            <a:avLst/>
          </a:prstGeom>
        </p:spPr>
        <p:txBody>
          <a:bodyPr wrap="square">
            <a:spAutoFit/>
          </a:bodyPr>
          <a:lstStyle/>
          <a:p>
            <a:r>
              <a:rPr lang="en-US" altLang="zh-TW" dirty="0"/>
              <a:t>array([[ 0.02173903,  0.44376568],</a:t>
            </a:r>
          </a:p>
          <a:p>
            <a:r>
              <a:rPr lang="en-US" altLang="zh-TW" dirty="0"/>
              <a:t>       [ 0.25309942,  0.85259262],</a:t>
            </a:r>
          </a:p>
          <a:p>
            <a:r>
              <a:rPr lang="en-US" altLang="zh-TW" dirty="0"/>
              <a:t>       [ 0.56465709,  0.95135013],</a:t>
            </a:r>
          </a:p>
          <a:p>
            <a:r>
              <a:rPr lang="en-US" altLang="zh-TW" dirty="0"/>
              <a:t>       [ 0.14145746,  0.55389458]])</a:t>
            </a:r>
            <a:endParaRPr lang="zh-TW" altLang="en-US" dirty="0"/>
          </a:p>
        </p:txBody>
      </p:sp>
      <p:pic>
        <p:nvPicPr>
          <p:cNvPr id="7" name="圖片 6">
            <a:extLst>
              <a:ext uri="{FF2B5EF4-FFF2-40B4-BE49-F238E27FC236}">
                <a16:creationId xmlns:a16="http://schemas.microsoft.com/office/drawing/2014/main" id="{016291E8-051C-4EDF-A068-4C8F8B0B05DB}"/>
              </a:ext>
            </a:extLst>
          </p:cNvPr>
          <p:cNvPicPr>
            <a:picLocks noChangeAspect="1"/>
          </p:cNvPicPr>
          <p:nvPr/>
        </p:nvPicPr>
        <p:blipFill>
          <a:blip r:embed="rId2"/>
          <a:stretch>
            <a:fillRect/>
          </a:stretch>
        </p:blipFill>
        <p:spPr>
          <a:xfrm>
            <a:off x="-88776" y="6207487"/>
            <a:ext cx="9232776" cy="675546"/>
          </a:xfrm>
          <a:prstGeom prst="rect">
            <a:avLst/>
          </a:prstGeom>
        </p:spPr>
      </p:pic>
    </p:spTree>
    <p:extLst>
      <p:ext uri="{BB962C8B-B14F-4D97-AF65-F5344CB8AC3E}">
        <p14:creationId xmlns:p14="http://schemas.microsoft.com/office/powerpoint/2010/main" val="194357190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46242" y="846604"/>
            <a:ext cx="6499617" cy="1200329"/>
          </a:xfrm>
          <a:prstGeom prst="rect">
            <a:avLst/>
          </a:prstGeom>
        </p:spPr>
        <p:txBody>
          <a:bodyPr wrap="square">
            <a:spAutoFit/>
          </a:bodyPr>
          <a:lstStyle/>
          <a:p>
            <a:r>
              <a:rPr lang="zh-CN" altLang="en-US" sz="2400" dirty="0" smtClean="0"/>
              <a:t>作用：使得亂數據可預測。</a:t>
            </a:r>
          </a:p>
          <a:p>
            <a:r>
              <a:rPr lang="zh-CN" altLang="en-US" sz="2400" dirty="0" smtClean="0"/>
              <a:t>當我們設置相同的</a:t>
            </a:r>
            <a:r>
              <a:rPr lang="en-US" altLang="zh-CN" sz="2400" dirty="0" smtClean="0"/>
              <a:t>seed</a:t>
            </a:r>
            <a:r>
              <a:rPr lang="zh-CN" altLang="en-US" sz="2400" dirty="0" smtClean="0"/>
              <a:t>，每次生成的亂數相同。</a:t>
            </a:r>
            <a:endParaRPr lang="en-US" altLang="zh-CN" sz="2400" dirty="0" smtClean="0"/>
          </a:p>
          <a:p>
            <a:r>
              <a:rPr lang="zh-CN" altLang="en-US" sz="2400" dirty="0" smtClean="0"/>
              <a:t>如果不設置</a:t>
            </a:r>
            <a:r>
              <a:rPr lang="en-US" altLang="zh-CN" sz="2400" dirty="0" smtClean="0"/>
              <a:t>seed</a:t>
            </a:r>
            <a:r>
              <a:rPr lang="zh-CN" altLang="en-US" sz="2400" dirty="0" smtClean="0"/>
              <a:t>，則每次會生成不同的亂數</a:t>
            </a:r>
            <a:endParaRPr lang="zh-TW" altLang="en-US" sz="2400" dirty="0"/>
          </a:p>
        </p:txBody>
      </p:sp>
      <p:sp>
        <p:nvSpPr>
          <p:cNvPr id="3" name="矩形 2"/>
          <p:cNvSpPr/>
          <p:nvPr/>
        </p:nvSpPr>
        <p:spPr>
          <a:xfrm>
            <a:off x="519020" y="201569"/>
            <a:ext cx="3480761" cy="523220"/>
          </a:xfrm>
          <a:prstGeom prst="rect">
            <a:avLst/>
          </a:prstGeom>
        </p:spPr>
        <p:txBody>
          <a:bodyPr wrap="none">
            <a:spAutoFit/>
          </a:bodyPr>
          <a:lstStyle/>
          <a:p>
            <a:r>
              <a:rPr lang="en-US" altLang="zh-CN" sz="2800" b="1" dirty="0" err="1">
                <a:effectLst>
                  <a:outerShdw blurRad="38100" dist="38100" dir="2700000" algn="tl">
                    <a:srgbClr val="000000">
                      <a:alpha val="43137"/>
                    </a:srgbClr>
                  </a:outerShdw>
                </a:effectLst>
              </a:rPr>
              <a:t>numpy.random.seed</a:t>
            </a:r>
            <a:r>
              <a:rPr lang="en-US" altLang="zh-CN" sz="2800" b="1" dirty="0">
                <a:effectLst>
                  <a:outerShdw blurRad="38100" dist="38100" dir="2700000" algn="tl">
                    <a:srgbClr val="000000">
                      <a:alpha val="43137"/>
                    </a:srgbClr>
                  </a:outerShdw>
                </a:effectLst>
              </a:rPr>
              <a:t>()</a:t>
            </a:r>
          </a:p>
        </p:txBody>
      </p:sp>
      <p:sp>
        <p:nvSpPr>
          <p:cNvPr id="4" name="矩形 3"/>
          <p:cNvSpPr/>
          <p:nvPr/>
        </p:nvSpPr>
        <p:spPr>
          <a:xfrm>
            <a:off x="794951" y="2323241"/>
            <a:ext cx="2656703" cy="830997"/>
          </a:xfrm>
          <a:prstGeom prst="rect">
            <a:avLst/>
          </a:prstGeom>
        </p:spPr>
        <p:txBody>
          <a:bodyPr wrap="square">
            <a:spAutoFit/>
          </a:bodyPr>
          <a:lstStyle/>
          <a:p>
            <a:r>
              <a:rPr lang="en-US" altLang="zh-TW" sz="2400" b="1" dirty="0" err="1">
                <a:effectLst>
                  <a:outerShdw blurRad="38100" dist="38100" dir="2700000" algn="tl">
                    <a:srgbClr val="000000">
                      <a:alpha val="43137"/>
                    </a:srgbClr>
                  </a:outerShdw>
                </a:effectLst>
              </a:rPr>
              <a:t>np.random.seed</a:t>
            </a:r>
            <a:r>
              <a:rPr lang="en-US" altLang="zh-TW" sz="2400" b="1" dirty="0">
                <a:effectLst>
                  <a:outerShdw blurRad="38100" dist="38100" dir="2700000" algn="tl">
                    <a:srgbClr val="000000">
                      <a:alpha val="43137"/>
                    </a:srgbClr>
                  </a:outerShdw>
                </a:effectLst>
              </a:rPr>
              <a:t>(0)</a:t>
            </a:r>
          </a:p>
          <a:p>
            <a:r>
              <a:rPr lang="en-US" altLang="zh-TW" sz="2400" b="1" dirty="0" err="1">
                <a:effectLst>
                  <a:outerShdw blurRad="38100" dist="38100" dir="2700000" algn="tl">
                    <a:srgbClr val="000000">
                      <a:alpha val="43137"/>
                    </a:srgbClr>
                  </a:outerShdw>
                </a:effectLst>
              </a:rPr>
              <a:t>np.random.rand</a:t>
            </a:r>
            <a:r>
              <a:rPr lang="en-US" altLang="zh-TW" sz="2400" b="1" dirty="0">
                <a:effectLst>
                  <a:outerShdw blurRad="38100" dist="38100" dir="2700000" algn="tl">
                    <a:srgbClr val="000000">
                      <a:alpha val="43137"/>
                    </a:srgbClr>
                  </a:outerShdw>
                </a:effectLst>
              </a:rPr>
              <a:t>(5)</a:t>
            </a:r>
            <a:endParaRPr lang="zh-TW" altLang="en-US" sz="2400" b="1" dirty="0">
              <a:effectLst>
                <a:outerShdw blurRad="38100" dist="38100" dir="2700000" algn="tl">
                  <a:srgbClr val="000000">
                    <a:alpha val="43137"/>
                  </a:srgbClr>
                </a:outerShdw>
              </a:effectLst>
            </a:endParaRPr>
          </a:p>
        </p:txBody>
      </p:sp>
      <p:cxnSp>
        <p:nvCxnSpPr>
          <p:cNvPr id="6" name="直線單箭頭接點 5"/>
          <p:cNvCxnSpPr/>
          <p:nvPr/>
        </p:nvCxnSpPr>
        <p:spPr>
          <a:xfrm flipV="1">
            <a:off x="696098" y="3489893"/>
            <a:ext cx="922638" cy="1201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1618736" y="3276053"/>
            <a:ext cx="7442886" cy="369332"/>
          </a:xfrm>
          <a:prstGeom prst="rect">
            <a:avLst/>
          </a:prstGeom>
        </p:spPr>
        <p:txBody>
          <a:bodyPr wrap="square">
            <a:spAutoFit/>
          </a:bodyPr>
          <a:lstStyle/>
          <a:p>
            <a:r>
              <a:rPr lang="en-US" altLang="zh-TW" dirty="0"/>
              <a:t>array([ 0.5488135 ,  0.71518937,  0.60276338,  0.54488318,  0.4236548 ])</a:t>
            </a:r>
            <a:endParaRPr lang="zh-TW" altLang="en-US" dirty="0"/>
          </a:p>
        </p:txBody>
      </p:sp>
      <p:sp>
        <p:nvSpPr>
          <p:cNvPr id="8" name="矩形 7"/>
          <p:cNvSpPr/>
          <p:nvPr/>
        </p:nvSpPr>
        <p:spPr>
          <a:xfrm>
            <a:off x="860855" y="3857930"/>
            <a:ext cx="4572000" cy="954107"/>
          </a:xfrm>
          <a:prstGeom prst="rect">
            <a:avLst/>
          </a:prstGeom>
        </p:spPr>
        <p:txBody>
          <a:bodyPr>
            <a:spAutoFit/>
          </a:bodyPr>
          <a:lstStyle/>
          <a:p>
            <a:r>
              <a:rPr lang="en-US" altLang="zh-TW" sz="2800" b="1" dirty="0" err="1">
                <a:effectLst>
                  <a:outerShdw blurRad="38100" dist="38100" dir="2700000" algn="tl">
                    <a:srgbClr val="000000">
                      <a:alpha val="43137"/>
                    </a:srgbClr>
                  </a:outerShdw>
                </a:effectLst>
              </a:rPr>
              <a:t>np.random.seed</a:t>
            </a:r>
            <a:r>
              <a:rPr lang="en-US" altLang="zh-TW" sz="2800" b="1" dirty="0">
                <a:effectLst>
                  <a:outerShdw blurRad="38100" dist="38100" dir="2700000" algn="tl">
                    <a:srgbClr val="000000">
                      <a:alpha val="43137"/>
                    </a:srgbClr>
                  </a:outerShdw>
                </a:effectLst>
              </a:rPr>
              <a:t>(1676)</a:t>
            </a:r>
          </a:p>
          <a:p>
            <a:r>
              <a:rPr lang="en-US" altLang="zh-TW" sz="2800" b="1" dirty="0" err="1">
                <a:effectLst>
                  <a:outerShdw blurRad="38100" dist="38100" dir="2700000" algn="tl">
                    <a:srgbClr val="000000">
                      <a:alpha val="43137"/>
                    </a:srgbClr>
                  </a:outerShdw>
                </a:effectLst>
              </a:rPr>
              <a:t>np.random.rand</a:t>
            </a:r>
            <a:r>
              <a:rPr lang="en-US" altLang="zh-TW" sz="2800" b="1" dirty="0">
                <a:effectLst>
                  <a:outerShdw blurRad="38100" dist="38100" dir="2700000" algn="tl">
                    <a:srgbClr val="000000">
                      <a:alpha val="43137"/>
                    </a:srgbClr>
                  </a:outerShdw>
                </a:effectLst>
              </a:rPr>
              <a:t>(5)</a:t>
            </a:r>
            <a:endParaRPr lang="zh-TW" altLang="en-US" sz="2800" b="1" dirty="0">
              <a:effectLst>
                <a:outerShdw blurRad="38100" dist="38100" dir="2700000" algn="tl">
                  <a:srgbClr val="000000">
                    <a:alpha val="43137"/>
                  </a:srgbClr>
                </a:outerShdw>
              </a:effectLst>
            </a:endParaRPr>
          </a:p>
        </p:txBody>
      </p:sp>
      <p:cxnSp>
        <p:nvCxnSpPr>
          <p:cNvPr id="9" name="直線單箭頭接點 8"/>
          <p:cNvCxnSpPr/>
          <p:nvPr/>
        </p:nvCxnSpPr>
        <p:spPr>
          <a:xfrm flipV="1">
            <a:off x="696098" y="5024582"/>
            <a:ext cx="922638" cy="1201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1692877" y="4874505"/>
            <a:ext cx="7146324" cy="369332"/>
          </a:xfrm>
          <a:prstGeom prst="rect">
            <a:avLst/>
          </a:prstGeom>
        </p:spPr>
        <p:txBody>
          <a:bodyPr wrap="square">
            <a:spAutoFit/>
          </a:bodyPr>
          <a:lstStyle/>
          <a:p>
            <a:r>
              <a:rPr lang="en-US" altLang="zh-TW" dirty="0"/>
              <a:t>array([ 0.39983389,  0.29426895,  0.89541728,  0.71807369,  0.3531823 ])</a:t>
            </a:r>
            <a:endParaRPr lang="zh-TW" altLang="en-US" dirty="0"/>
          </a:p>
        </p:txBody>
      </p:sp>
      <p:sp>
        <p:nvSpPr>
          <p:cNvPr id="11" name="矩形 10"/>
          <p:cNvSpPr/>
          <p:nvPr/>
        </p:nvSpPr>
        <p:spPr>
          <a:xfrm>
            <a:off x="860855" y="5312905"/>
            <a:ext cx="4572000" cy="954107"/>
          </a:xfrm>
          <a:prstGeom prst="rect">
            <a:avLst/>
          </a:prstGeom>
        </p:spPr>
        <p:txBody>
          <a:bodyPr>
            <a:spAutoFit/>
          </a:bodyPr>
          <a:lstStyle/>
          <a:p>
            <a:r>
              <a:rPr lang="en-US" altLang="zh-TW" sz="2800" b="1" dirty="0" err="1">
                <a:effectLst>
                  <a:outerShdw blurRad="38100" dist="38100" dir="2700000" algn="tl">
                    <a:srgbClr val="000000">
                      <a:alpha val="43137"/>
                    </a:srgbClr>
                  </a:outerShdw>
                </a:effectLst>
              </a:rPr>
              <a:t>np.random.seed</a:t>
            </a:r>
            <a:r>
              <a:rPr lang="en-US" altLang="zh-TW" sz="2800" b="1" dirty="0">
                <a:effectLst>
                  <a:outerShdw blurRad="38100" dist="38100" dir="2700000" algn="tl">
                    <a:srgbClr val="000000">
                      <a:alpha val="43137"/>
                    </a:srgbClr>
                  </a:outerShdw>
                </a:effectLst>
              </a:rPr>
              <a:t>(1676)</a:t>
            </a:r>
          </a:p>
          <a:p>
            <a:r>
              <a:rPr lang="en-US" altLang="zh-TW" sz="2800" b="1" dirty="0" err="1">
                <a:effectLst>
                  <a:outerShdw blurRad="38100" dist="38100" dir="2700000" algn="tl">
                    <a:srgbClr val="000000">
                      <a:alpha val="43137"/>
                    </a:srgbClr>
                  </a:outerShdw>
                </a:effectLst>
              </a:rPr>
              <a:t>np.random.rand</a:t>
            </a:r>
            <a:r>
              <a:rPr lang="en-US" altLang="zh-TW" sz="2800" b="1" dirty="0">
                <a:effectLst>
                  <a:outerShdw blurRad="38100" dist="38100" dir="2700000" algn="tl">
                    <a:srgbClr val="000000">
                      <a:alpha val="43137"/>
                    </a:srgbClr>
                  </a:outerShdw>
                </a:effectLst>
              </a:rPr>
              <a:t>(5)</a:t>
            </a:r>
            <a:endParaRPr lang="zh-TW" altLang="en-US" sz="2800" b="1" dirty="0">
              <a:effectLst>
                <a:outerShdw blurRad="38100" dist="38100" dir="2700000" algn="tl">
                  <a:srgbClr val="000000">
                    <a:alpha val="43137"/>
                  </a:srgbClr>
                </a:outerShdw>
              </a:effectLst>
            </a:endParaRPr>
          </a:p>
        </p:txBody>
      </p:sp>
      <p:cxnSp>
        <p:nvCxnSpPr>
          <p:cNvPr id="12" name="直線單箭頭接點 11"/>
          <p:cNvCxnSpPr/>
          <p:nvPr/>
        </p:nvCxnSpPr>
        <p:spPr>
          <a:xfrm flipV="1">
            <a:off x="4596714" y="5959577"/>
            <a:ext cx="922638" cy="1201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13" name="圖片 12">
            <a:extLst>
              <a:ext uri="{FF2B5EF4-FFF2-40B4-BE49-F238E27FC236}">
                <a16:creationId xmlns:a16="http://schemas.microsoft.com/office/drawing/2014/main" id="{016291E8-051C-4EDF-A068-4C8F8B0B05DB}"/>
              </a:ext>
            </a:extLst>
          </p:cNvPr>
          <p:cNvPicPr>
            <a:picLocks noChangeAspect="1"/>
          </p:cNvPicPr>
          <p:nvPr/>
        </p:nvPicPr>
        <p:blipFill>
          <a:blip r:embed="rId2"/>
          <a:stretch>
            <a:fillRect/>
          </a:stretch>
        </p:blipFill>
        <p:spPr>
          <a:xfrm>
            <a:off x="-88776" y="6207487"/>
            <a:ext cx="9232776" cy="675546"/>
          </a:xfrm>
          <a:prstGeom prst="rect">
            <a:avLst/>
          </a:prstGeom>
        </p:spPr>
      </p:pic>
    </p:spTree>
    <p:extLst>
      <p:ext uri="{BB962C8B-B14F-4D97-AF65-F5344CB8AC3E}">
        <p14:creationId xmlns:p14="http://schemas.microsoft.com/office/powerpoint/2010/main" val="234236215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4" name="矩形 3"/>
          <p:cNvSpPr/>
          <p:nvPr/>
        </p:nvSpPr>
        <p:spPr>
          <a:xfrm>
            <a:off x="0" y="0"/>
            <a:ext cx="9144000" cy="68580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a:p>
        </p:txBody>
      </p:sp>
      <p:sp>
        <p:nvSpPr>
          <p:cNvPr id="5" name="矩形 4"/>
          <p:cNvSpPr/>
          <p:nvPr/>
        </p:nvSpPr>
        <p:spPr>
          <a:xfrm>
            <a:off x="476033" y="2528474"/>
            <a:ext cx="8229689" cy="1785104"/>
          </a:xfrm>
          <a:prstGeom prst="rect">
            <a:avLst/>
          </a:prstGeom>
        </p:spPr>
        <p:txBody>
          <a:bodyPr wrap="none">
            <a:spAutoFit/>
          </a:bodyPr>
          <a:lstStyle/>
          <a:p>
            <a:r>
              <a:rPr lang="en-US" altLang="zh-TW" sz="6600" b="1" dirty="0" smtClean="0">
                <a:solidFill>
                  <a:schemeClr val="bg1"/>
                </a:solidFill>
                <a:effectLst>
                  <a:outerShdw blurRad="38100" dist="38100" dir="2700000" algn="tl">
                    <a:srgbClr val="000000">
                      <a:alpha val="43137"/>
                    </a:srgbClr>
                  </a:outerShdw>
                </a:effectLst>
              </a:rPr>
              <a:t>NUMPY</a:t>
            </a:r>
            <a:r>
              <a:rPr lang="zh-TW" altLang="en-US" sz="6600" b="1" dirty="0" smtClean="0">
                <a:solidFill>
                  <a:schemeClr val="bg1"/>
                </a:solidFill>
                <a:effectLst>
                  <a:outerShdw blurRad="38100" dist="38100" dir="2700000" algn="tl">
                    <a:srgbClr val="000000">
                      <a:alpha val="43137"/>
                    </a:srgbClr>
                  </a:outerShdw>
                </a:effectLst>
              </a:rPr>
              <a:t> </a:t>
            </a:r>
            <a:r>
              <a:rPr lang="en-US" altLang="zh-TW" sz="6600" b="1" dirty="0" err="1" smtClean="0">
                <a:solidFill>
                  <a:schemeClr val="bg1"/>
                </a:solidFill>
                <a:effectLst>
                  <a:outerShdw blurRad="38100" dist="38100" dir="2700000" algn="tl">
                    <a:srgbClr val="000000">
                      <a:alpha val="43137"/>
                    </a:srgbClr>
                  </a:outerShdw>
                </a:effectLst>
              </a:rPr>
              <a:t>ndarray</a:t>
            </a:r>
            <a:r>
              <a:rPr lang="zh-TW" altLang="en-US" sz="6600" b="1" dirty="0" smtClean="0">
                <a:solidFill>
                  <a:schemeClr val="bg1"/>
                </a:solidFill>
                <a:effectLst>
                  <a:outerShdw blurRad="38100" dist="38100" dir="2700000" algn="tl">
                    <a:srgbClr val="000000">
                      <a:alpha val="43137"/>
                    </a:srgbClr>
                  </a:outerShdw>
                </a:effectLst>
              </a:rPr>
              <a:t> 運算</a:t>
            </a:r>
            <a:endParaRPr lang="en-US" altLang="zh-TW" sz="6600" b="1" dirty="0" smtClean="0">
              <a:solidFill>
                <a:schemeClr val="bg1"/>
              </a:solidFill>
              <a:effectLst>
                <a:outerShdw blurRad="38100" dist="38100" dir="2700000" algn="tl">
                  <a:srgbClr val="000000">
                    <a:alpha val="43137"/>
                  </a:srgbClr>
                </a:outerShdw>
              </a:effectLst>
            </a:endParaRPr>
          </a:p>
          <a:p>
            <a:r>
              <a:rPr lang="en-US" altLang="zh-TW" sz="4400" b="1" dirty="0" smtClean="0">
                <a:effectLst>
                  <a:outerShdw blurRad="38100" dist="38100" dir="2700000" algn="tl">
                    <a:srgbClr val="000000">
                      <a:alpha val="43137"/>
                    </a:srgbClr>
                  </a:outerShdw>
                </a:effectLst>
              </a:rPr>
              <a:t>A</a:t>
            </a:r>
            <a:r>
              <a:rPr lang="zh-TW" altLang="en-US" sz="4400" b="1" dirty="0" smtClean="0">
                <a:effectLst>
                  <a:outerShdw blurRad="38100" dist="38100" dir="2700000" algn="tl">
                    <a:srgbClr val="000000">
                      <a:alpha val="43137"/>
                    </a:srgbClr>
                  </a:outerShdw>
                </a:effectLst>
              </a:rPr>
              <a:t>矩陣與</a:t>
            </a:r>
            <a:r>
              <a:rPr lang="en-US" altLang="zh-TW" sz="4400" b="1" dirty="0" smtClean="0">
                <a:effectLst>
                  <a:outerShdw blurRad="38100" dist="38100" dir="2700000" algn="tl">
                    <a:srgbClr val="000000">
                      <a:alpha val="43137"/>
                    </a:srgbClr>
                  </a:outerShdw>
                </a:effectLst>
              </a:rPr>
              <a:t>B</a:t>
            </a:r>
            <a:r>
              <a:rPr lang="zh-TW" altLang="en-US" sz="4400" b="1" dirty="0" smtClean="0">
                <a:effectLst>
                  <a:outerShdw blurRad="38100" dist="38100" dir="2700000" algn="tl">
                    <a:srgbClr val="000000">
                      <a:alpha val="43137"/>
                    </a:srgbClr>
                  </a:outerShdw>
                </a:effectLst>
              </a:rPr>
              <a:t>矩陣間的</a:t>
            </a:r>
            <a:r>
              <a:rPr lang="en-US" altLang="zh-TW" sz="4400" b="1" dirty="0" smtClean="0">
                <a:effectLst>
                  <a:outerShdw blurRad="38100" dist="38100" dir="2700000" algn="tl">
                    <a:srgbClr val="000000">
                      <a:alpha val="43137"/>
                    </a:srgbClr>
                  </a:outerShdw>
                </a:effectLst>
              </a:rPr>
              <a:t>convolute</a:t>
            </a:r>
            <a:r>
              <a:rPr lang="zh-TW" altLang="en-US" sz="4400" b="1" dirty="0" smtClean="0">
                <a:effectLst>
                  <a:outerShdw blurRad="38100" dist="38100" dir="2700000" algn="tl">
                    <a:srgbClr val="000000">
                      <a:alpha val="43137"/>
                    </a:srgbClr>
                  </a:outerShdw>
                </a:effectLst>
              </a:rPr>
              <a:t>運算</a:t>
            </a:r>
            <a:endParaRPr lang="zh-TW" altLang="en-US" sz="4400" b="1" dirty="0">
              <a:effectLst>
                <a:outerShdw blurRad="38100" dist="38100" dir="2700000" algn="tl">
                  <a:srgbClr val="000000">
                    <a:alpha val="43137"/>
                  </a:srgbClr>
                </a:outerShdw>
              </a:effectLst>
            </a:endParaRPr>
          </a:p>
        </p:txBody>
      </p:sp>
      <p:pic>
        <p:nvPicPr>
          <p:cNvPr id="7" name="圖片 6"/>
          <p:cNvPicPr>
            <a:picLocks noChangeAspect="1"/>
          </p:cNvPicPr>
          <p:nvPr/>
        </p:nvPicPr>
        <p:blipFill rotWithShape="1">
          <a:blip r:embed="rId2"/>
          <a:srcRect l="19370" t="65976" r="42162" b="24254"/>
          <a:stretch/>
        </p:blipFill>
        <p:spPr>
          <a:xfrm>
            <a:off x="628650" y="536668"/>
            <a:ext cx="7340265" cy="1048609"/>
          </a:xfrm>
          <a:prstGeom prst="rect">
            <a:avLst/>
          </a:prstGeom>
        </p:spPr>
      </p:pic>
      <p:sp>
        <p:nvSpPr>
          <p:cNvPr id="10" name="矩形 9"/>
          <p:cNvSpPr/>
          <p:nvPr/>
        </p:nvSpPr>
        <p:spPr>
          <a:xfrm>
            <a:off x="881367" y="4858975"/>
            <a:ext cx="7242047" cy="584775"/>
          </a:xfrm>
          <a:prstGeom prst="rect">
            <a:avLst/>
          </a:prstGeom>
        </p:spPr>
        <p:txBody>
          <a:bodyPr wrap="none">
            <a:spAutoFit/>
          </a:bodyPr>
          <a:lstStyle/>
          <a:p>
            <a:r>
              <a:rPr lang="en-US" altLang="zh-TW" sz="3200" dirty="0"/>
              <a:t>https://en.wikipedia.org/wiki/Convolution</a:t>
            </a:r>
            <a:endParaRPr lang="zh-TW" altLang="en-US" sz="3200" dirty="0"/>
          </a:p>
        </p:txBody>
      </p:sp>
      <p:sp>
        <p:nvSpPr>
          <p:cNvPr id="11" name="矩形 10"/>
          <p:cNvSpPr/>
          <p:nvPr/>
        </p:nvSpPr>
        <p:spPr>
          <a:xfrm>
            <a:off x="881366" y="5827709"/>
            <a:ext cx="7554179" cy="369332"/>
          </a:xfrm>
          <a:prstGeom prst="rect">
            <a:avLst/>
          </a:prstGeom>
        </p:spPr>
        <p:txBody>
          <a:bodyPr wrap="square">
            <a:spAutoFit/>
          </a:bodyPr>
          <a:lstStyle/>
          <a:p>
            <a:r>
              <a:rPr lang="en-US" altLang="zh-TW" dirty="0"/>
              <a:t>https://www.numpy.org/devdocs/reference/generated/numpy.convolve.html</a:t>
            </a:r>
            <a:endParaRPr lang="zh-TW" altLang="en-US" dirty="0"/>
          </a:p>
        </p:txBody>
      </p:sp>
    </p:spTree>
    <p:extLst>
      <p:ext uri="{BB962C8B-B14F-4D97-AF65-F5344CB8AC3E}">
        <p14:creationId xmlns:p14="http://schemas.microsoft.com/office/powerpoint/2010/main" val="333260375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297459" y="5824321"/>
            <a:ext cx="5902411" cy="369332"/>
          </a:xfrm>
          <a:prstGeom prst="rect">
            <a:avLst/>
          </a:prstGeom>
        </p:spPr>
        <p:txBody>
          <a:bodyPr wrap="square">
            <a:spAutoFit/>
          </a:bodyPr>
          <a:lstStyle/>
          <a:p>
            <a:r>
              <a:rPr lang="en-US" altLang="zh-TW" dirty="0"/>
              <a:t>https://blog.csdn.net/u011599639/article/details/76254442</a:t>
            </a:r>
            <a:endParaRPr lang="zh-TW" altLang="en-US" dirty="0"/>
          </a:p>
        </p:txBody>
      </p:sp>
      <p:sp>
        <p:nvSpPr>
          <p:cNvPr id="4" name="矩形 3"/>
          <p:cNvSpPr/>
          <p:nvPr/>
        </p:nvSpPr>
        <p:spPr>
          <a:xfrm>
            <a:off x="481912" y="2003495"/>
            <a:ext cx="8093677" cy="3416320"/>
          </a:xfrm>
          <a:prstGeom prst="rect">
            <a:avLst/>
          </a:prstGeom>
        </p:spPr>
        <p:txBody>
          <a:bodyPr wrap="square">
            <a:spAutoFit/>
          </a:bodyPr>
          <a:lstStyle/>
          <a:p>
            <a:r>
              <a:rPr lang="en-US" altLang="zh-CN" dirty="0" smtClean="0"/>
              <a:t>a</a:t>
            </a:r>
            <a:r>
              <a:rPr lang="en-US" altLang="zh-CN" dirty="0"/>
              <a:t>:(N</a:t>
            </a:r>
            <a:r>
              <a:rPr lang="en-US" altLang="zh-CN" dirty="0" smtClean="0"/>
              <a:t>,)</a:t>
            </a:r>
            <a:r>
              <a:rPr lang="zh-CN" altLang="en-US" dirty="0" smtClean="0"/>
              <a:t>輸入的一維陣列　　　　</a:t>
            </a:r>
            <a:endParaRPr lang="en-US" altLang="zh-CN" dirty="0" smtClean="0"/>
          </a:p>
          <a:p>
            <a:r>
              <a:rPr lang="en-US" altLang="zh-CN" dirty="0" smtClean="0"/>
              <a:t>b</a:t>
            </a:r>
            <a:r>
              <a:rPr lang="en-US" altLang="zh-CN" dirty="0"/>
              <a:t>:(M</a:t>
            </a:r>
            <a:r>
              <a:rPr lang="en-US" altLang="zh-CN" dirty="0" smtClean="0"/>
              <a:t>,)</a:t>
            </a:r>
            <a:r>
              <a:rPr lang="zh-CN" altLang="en-US" dirty="0" smtClean="0"/>
              <a:t>輸入的第二個一維陣列　　　　</a:t>
            </a:r>
            <a:endParaRPr lang="en-US" altLang="zh-CN" dirty="0" smtClean="0"/>
          </a:p>
          <a:p>
            <a:r>
              <a:rPr lang="en-US" altLang="zh-CN" dirty="0" smtClean="0"/>
              <a:t>mode</a:t>
            </a:r>
            <a:r>
              <a:rPr lang="en-US" altLang="zh-CN" dirty="0"/>
              <a:t>:{‘full’, ‘valid’, ‘same</a:t>
            </a:r>
            <a:r>
              <a:rPr lang="en-US" altLang="zh-CN" dirty="0" smtClean="0"/>
              <a:t>’}</a:t>
            </a:r>
          </a:p>
          <a:p>
            <a:endParaRPr lang="en-US" altLang="zh-CN" dirty="0"/>
          </a:p>
          <a:p>
            <a:r>
              <a:rPr lang="zh-CN" altLang="en-US" dirty="0" smtClean="0"/>
              <a:t>參數可選　　　　　　‘</a:t>
            </a:r>
            <a:endParaRPr lang="en-US" altLang="zh-CN" dirty="0" smtClean="0"/>
          </a:p>
          <a:p>
            <a:r>
              <a:rPr lang="en-US" altLang="zh-CN" dirty="0" smtClean="0"/>
              <a:t>full’</a:t>
            </a:r>
            <a:r>
              <a:rPr lang="zh-CN" altLang="en-US" dirty="0" smtClean="0"/>
              <a:t>　預設值，返回每一個卷積值，長度是</a:t>
            </a:r>
            <a:r>
              <a:rPr lang="en-US" altLang="zh-CN" dirty="0" smtClean="0"/>
              <a:t>N+M-1,</a:t>
            </a:r>
            <a:r>
              <a:rPr lang="zh-CN" altLang="en-US" dirty="0" smtClean="0"/>
              <a:t>在卷積的邊緣處，信號不重疊，存在邊際效應。　</a:t>
            </a:r>
            <a:endParaRPr lang="en-US" altLang="zh-CN" dirty="0" smtClean="0"/>
          </a:p>
          <a:p>
            <a:r>
              <a:rPr lang="zh-CN" altLang="en-US" dirty="0" smtClean="0"/>
              <a:t>　　　　　</a:t>
            </a:r>
            <a:endParaRPr lang="en-US" altLang="zh-CN" dirty="0" smtClean="0"/>
          </a:p>
          <a:p>
            <a:r>
              <a:rPr lang="zh-CN" altLang="en-US" dirty="0" smtClean="0"/>
              <a:t>‘</a:t>
            </a:r>
            <a:r>
              <a:rPr lang="en-US" altLang="zh-CN" dirty="0" smtClean="0"/>
              <a:t>same’</a:t>
            </a:r>
            <a:r>
              <a:rPr lang="zh-CN" altLang="en-US" dirty="0" smtClean="0"/>
              <a:t>　返回的陣列長度為</a:t>
            </a:r>
            <a:r>
              <a:rPr lang="en-US" altLang="zh-CN" dirty="0" smtClean="0"/>
              <a:t>max(M</a:t>
            </a:r>
            <a:r>
              <a:rPr lang="en-US" altLang="zh-CN" dirty="0"/>
              <a:t>, N</a:t>
            </a:r>
            <a:r>
              <a:rPr lang="en-US" altLang="zh-CN" dirty="0" smtClean="0"/>
              <a:t>),</a:t>
            </a:r>
            <a:r>
              <a:rPr lang="zh-CN" altLang="en-US" dirty="0" smtClean="0"/>
              <a:t>邊際效應依舊存在。　　　　　　</a:t>
            </a:r>
            <a:endParaRPr lang="en-US" altLang="zh-CN" dirty="0" smtClean="0"/>
          </a:p>
          <a:p>
            <a:endParaRPr lang="en-US" altLang="zh-CN" dirty="0"/>
          </a:p>
          <a:p>
            <a:r>
              <a:rPr lang="zh-CN" altLang="en-US" dirty="0" smtClean="0"/>
              <a:t>‘</a:t>
            </a:r>
            <a:r>
              <a:rPr lang="en-US" altLang="zh-CN" dirty="0" smtClean="0"/>
              <a:t>valid</a:t>
            </a:r>
            <a:r>
              <a:rPr lang="en-US" altLang="zh-CN" dirty="0"/>
              <a:t>’ </a:t>
            </a:r>
            <a:r>
              <a:rPr lang="zh-CN" altLang="en-US" dirty="0" smtClean="0"/>
              <a:t>　返回的陣列長度為</a:t>
            </a:r>
            <a:r>
              <a:rPr lang="en-US" altLang="zh-CN" dirty="0" smtClean="0"/>
              <a:t>max(M,N</a:t>
            </a:r>
            <a:r>
              <a:rPr lang="en-US" altLang="zh-CN" dirty="0"/>
              <a:t>)-min(M,N)+1</a:t>
            </a:r>
            <a:r>
              <a:rPr lang="en-US" altLang="zh-CN" dirty="0" smtClean="0"/>
              <a:t>,</a:t>
            </a:r>
            <a:r>
              <a:rPr lang="zh-CN" altLang="en-US" dirty="0" smtClean="0"/>
              <a:t>此時返回的是完全重疊的點。邊緣的點無效。</a:t>
            </a:r>
          </a:p>
        </p:txBody>
      </p:sp>
      <p:sp>
        <p:nvSpPr>
          <p:cNvPr id="5" name="矩形 4"/>
          <p:cNvSpPr/>
          <p:nvPr/>
        </p:nvSpPr>
        <p:spPr>
          <a:xfrm>
            <a:off x="255525" y="205143"/>
            <a:ext cx="6270884" cy="584775"/>
          </a:xfrm>
          <a:prstGeom prst="rect">
            <a:avLst/>
          </a:prstGeom>
        </p:spPr>
        <p:txBody>
          <a:bodyPr wrap="none">
            <a:spAutoFit/>
          </a:bodyPr>
          <a:lstStyle/>
          <a:p>
            <a:r>
              <a:rPr lang="en-US" altLang="zh-CN" sz="3200" dirty="0" err="1"/>
              <a:t>numpy</a:t>
            </a:r>
            <a:r>
              <a:rPr lang="zh-CN" altLang="en-US" sz="3200" dirty="0"/>
              <a:t>函數中的卷積函式程式庫　</a:t>
            </a:r>
            <a:endParaRPr lang="zh-TW" altLang="en-US" sz="3200" dirty="0"/>
          </a:p>
        </p:txBody>
      </p:sp>
      <p:sp>
        <p:nvSpPr>
          <p:cNvPr id="6" name="矩形 5"/>
          <p:cNvSpPr/>
          <p:nvPr/>
        </p:nvSpPr>
        <p:spPr>
          <a:xfrm>
            <a:off x="481912" y="1104319"/>
            <a:ext cx="5889369" cy="584775"/>
          </a:xfrm>
          <a:prstGeom prst="rect">
            <a:avLst/>
          </a:prstGeom>
        </p:spPr>
        <p:txBody>
          <a:bodyPr wrap="none">
            <a:spAutoFit/>
          </a:bodyPr>
          <a:lstStyle/>
          <a:p>
            <a:r>
              <a:rPr lang="en-US" altLang="zh-CN" sz="3200" dirty="0" err="1"/>
              <a:t>numpy.convolve</a:t>
            </a:r>
            <a:r>
              <a:rPr lang="en-US" altLang="zh-CN" sz="3200" dirty="0"/>
              <a:t>(a, v, mode=‘full’</a:t>
            </a:r>
            <a:r>
              <a:rPr lang="zh-CN" altLang="en-US" sz="3200" dirty="0"/>
              <a:t> </a:t>
            </a:r>
            <a:r>
              <a:rPr lang="en-US" altLang="zh-TW" sz="3200" dirty="0"/>
              <a:t>)</a:t>
            </a:r>
            <a:endParaRPr lang="zh-TW" altLang="en-US" sz="3200" dirty="0"/>
          </a:p>
        </p:txBody>
      </p:sp>
      <p:pic>
        <p:nvPicPr>
          <p:cNvPr id="7" name="圖片 6">
            <a:extLst>
              <a:ext uri="{FF2B5EF4-FFF2-40B4-BE49-F238E27FC236}">
                <a16:creationId xmlns:a16="http://schemas.microsoft.com/office/drawing/2014/main" id="{016291E8-051C-4EDF-A068-4C8F8B0B05DB}"/>
              </a:ext>
            </a:extLst>
          </p:cNvPr>
          <p:cNvPicPr>
            <a:picLocks noChangeAspect="1"/>
          </p:cNvPicPr>
          <p:nvPr/>
        </p:nvPicPr>
        <p:blipFill>
          <a:blip r:embed="rId2"/>
          <a:stretch>
            <a:fillRect/>
          </a:stretch>
        </p:blipFill>
        <p:spPr>
          <a:xfrm>
            <a:off x="-88776" y="6207487"/>
            <a:ext cx="9232776" cy="675546"/>
          </a:xfrm>
          <a:prstGeom prst="rect">
            <a:avLst/>
          </a:prstGeom>
        </p:spPr>
      </p:pic>
    </p:spTree>
    <p:extLst>
      <p:ext uri="{BB962C8B-B14F-4D97-AF65-F5344CB8AC3E}">
        <p14:creationId xmlns:p14="http://schemas.microsoft.com/office/powerpoint/2010/main" val="325505440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07941" y="1036593"/>
            <a:ext cx="2154757" cy="369332"/>
          </a:xfrm>
          <a:prstGeom prst="rect">
            <a:avLst/>
          </a:prstGeom>
        </p:spPr>
        <p:txBody>
          <a:bodyPr wrap="none">
            <a:spAutoFit/>
          </a:bodyPr>
          <a:lstStyle/>
          <a:p>
            <a:r>
              <a:rPr lang="en-US" altLang="zh-TW" dirty="0"/>
              <a:t>x[0] = </a:t>
            </a:r>
            <a:r>
              <a:rPr lang="en-US" altLang="zh-TW" dirty="0" err="1"/>
              <a:t>a,x</a:t>
            </a:r>
            <a:r>
              <a:rPr lang="en-US" altLang="zh-TW" dirty="0"/>
              <a:t>[1]=</a:t>
            </a:r>
            <a:r>
              <a:rPr lang="en-US" altLang="zh-TW" dirty="0" err="1"/>
              <a:t>b,x</a:t>
            </a:r>
            <a:r>
              <a:rPr lang="en-US" altLang="zh-TW" dirty="0"/>
              <a:t>[2]=c</a:t>
            </a:r>
            <a:endParaRPr lang="zh-TW" altLang="en-US" dirty="0"/>
          </a:p>
        </p:txBody>
      </p:sp>
      <p:sp>
        <p:nvSpPr>
          <p:cNvPr id="3" name="矩形 2"/>
          <p:cNvSpPr/>
          <p:nvPr/>
        </p:nvSpPr>
        <p:spPr>
          <a:xfrm>
            <a:off x="5419598" y="1080608"/>
            <a:ext cx="1944763" cy="369332"/>
          </a:xfrm>
          <a:prstGeom prst="rect">
            <a:avLst/>
          </a:prstGeom>
        </p:spPr>
        <p:txBody>
          <a:bodyPr wrap="none">
            <a:spAutoFit/>
          </a:bodyPr>
          <a:lstStyle/>
          <a:p>
            <a:r>
              <a:rPr lang="en-US" altLang="zh-TW" dirty="0"/>
              <a:t>y[0]=</a:t>
            </a:r>
            <a:r>
              <a:rPr lang="en-US" altLang="zh-TW" dirty="0" err="1"/>
              <a:t>i,y</a:t>
            </a:r>
            <a:r>
              <a:rPr lang="en-US" altLang="zh-TW" dirty="0"/>
              <a:t>[1]=</a:t>
            </a:r>
            <a:r>
              <a:rPr lang="en-US" altLang="zh-TW" dirty="0" err="1"/>
              <a:t>j,y</a:t>
            </a:r>
            <a:r>
              <a:rPr lang="en-US" altLang="zh-TW" dirty="0"/>
              <a:t>[2]=k</a:t>
            </a:r>
            <a:endParaRPr lang="zh-TW" altLang="en-US" dirty="0"/>
          </a:p>
        </p:txBody>
      </p:sp>
      <p:pic>
        <p:nvPicPr>
          <p:cNvPr id="4" name="圖片 3"/>
          <p:cNvPicPr>
            <a:picLocks noChangeAspect="1"/>
          </p:cNvPicPr>
          <p:nvPr/>
        </p:nvPicPr>
        <p:blipFill rotWithShape="1">
          <a:blip r:embed="rId2"/>
          <a:srcRect r="53581"/>
          <a:stretch/>
        </p:blipFill>
        <p:spPr>
          <a:xfrm>
            <a:off x="907941" y="1511900"/>
            <a:ext cx="2676269" cy="2038350"/>
          </a:xfrm>
          <a:prstGeom prst="rect">
            <a:avLst/>
          </a:prstGeom>
        </p:spPr>
      </p:pic>
      <p:pic>
        <p:nvPicPr>
          <p:cNvPr id="2050" name="Picture 2" descr="è¿éåå¾çæè¿°"/>
          <p:cNvPicPr>
            <a:picLocks noChangeAspect="1" noChangeArrowheads="1"/>
          </p:cNvPicPr>
          <p:nvPr/>
        </p:nvPicPr>
        <p:blipFill rotWithShape="1">
          <a:blip r:embed="rId3">
            <a:extLst>
              <a:ext uri="{28A0092B-C50C-407E-A947-70E740481C1C}">
                <a14:useLocalDpi xmlns:a14="http://schemas.microsoft.com/office/drawing/2010/main" val="0"/>
              </a:ext>
            </a:extLst>
          </a:blip>
          <a:srcRect r="59911"/>
          <a:stretch/>
        </p:blipFill>
        <p:spPr bwMode="auto">
          <a:xfrm>
            <a:off x="5353070" y="1508807"/>
            <a:ext cx="2291062" cy="2038350"/>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p:cNvSpPr/>
          <p:nvPr/>
        </p:nvSpPr>
        <p:spPr>
          <a:xfrm>
            <a:off x="265146" y="222330"/>
            <a:ext cx="5071196" cy="523220"/>
          </a:xfrm>
          <a:prstGeom prst="rect">
            <a:avLst/>
          </a:prstGeom>
        </p:spPr>
        <p:txBody>
          <a:bodyPr wrap="none">
            <a:spAutoFit/>
          </a:bodyPr>
          <a:lstStyle/>
          <a:p>
            <a:r>
              <a:rPr lang="en-US" altLang="zh-TW" sz="2800" dirty="0" err="1" smtClean="0"/>
              <a:t>numpy.convolve</a:t>
            </a:r>
            <a:r>
              <a:rPr lang="en-US" altLang="zh-TW" sz="2800" dirty="0" smtClean="0"/>
              <a:t>(x, y, </a:t>
            </a:r>
            <a:r>
              <a:rPr lang="en-US" altLang="zh-TW" sz="2800" dirty="0"/>
              <a:t>mode=‘full’)</a:t>
            </a:r>
            <a:endParaRPr lang="zh-TW" altLang="en-US" sz="2800" dirty="0"/>
          </a:p>
        </p:txBody>
      </p:sp>
      <p:sp>
        <p:nvSpPr>
          <p:cNvPr id="6" name="矩形 5"/>
          <p:cNvSpPr/>
          <p:nvPr/>
        </p:nvSpPr>
        <p:spPr>
          <a:xfrm>
            <a:off x="0" y="3611140"/>
            <a:ext cx="2872902" cy="369332"/>
          </a:xfrm>
          <a:prstGeom prst="rect">
            <a:avLst/>
          </a:prstGeom>
        </p:spPr>
        <p:txBody>
          <a:bodyPr wrap="none">
            <a:spAutoFit/>
          </a:bodyPr>
          <a:lstStyle/>
          <a:p>
            <a:r>
              <a:rPr lang="pt-BR" altLang="zh-TW" dirty="0"/>
              <a:t>x[n]</a:t>
            </a:r>
            <a:r>
              <a:rPr lang="zh-TW" altLang="pt-BR" dirty="0"/>
              <a:t>乘以</a:t>
            </a:r>
            <a:r>
              <a:rPr lang="pt-BR" altLang="zh-TW" dirty="0"/>
              <a:t>y[0]</a:t>
            </a:r>
            <a:r>
              <a:rPr lang="zh-TW" altLang="pt-BR" dirty="0"/>
              <a:t>并平移到位置</a:t>
            </a:r>
            <a:r>
              <a:rPr lang="pt-BR" altLang="zh-TW" dirty="0"/>
              <a:t>0</a:t>
            </a:r>
            <a:endParaRPr lang="zh-TW" altLang="en-US" dirty="0"/>
          </a:p>
        </p:txBody>
      </p:sp>
      <p:pic>
        <p:nvPicPr>
          <p:cNvPr id="7" name="圖片 6"/>
          <p:cNvPicPr>
            <a:picLocks noChangeAspect="1"/>
          </p:cNvPicPr>
          <p:nvPr/>
        </p:nvPicPr>
        <p:blipFill rotWithShape="1">
          <a:blip r:embed="rId4"/>
          <a:srcRect r="59369"/>
          <a:stretch/>
        </p:blipFill>
        <p:spPr>
          <a:xfrm>
            <a:off x="112990" y="4120516"/>
            <a:ext cx="2322041" cy="2038350"/>
          </a:xfrm>
          <a:prstGeom prst="rect">
            <a:avLst/>
          </a:prstGeom>
        </p:spPr>
      </p:pic>
      <p:sp>
        <p:nvSpPr>
          <p:cNvPr id="8" name="矩形 7"/>
          <p:cNvSpPr/>
          <p:nvPr/>
        </p:nvSpPr>
        <p:spPr>
          <a:xfrm>
            <a:off x="3082325" y="3611140"/>
            <a:ext cx="2872902" cy="369332"/>
          </a:xfrm>
          <a:prstGeom prst="rect">
            <a:avLst/>
          </a:prstGeom>
        </p:spPr>
        <p:txBody>
          <a:bodyPr wrap="none">
            <a:spAutoFit/>
          </a:bodyPr>
          <a:lstStyle/>
          <a:p>
            <a:r>
              <a:rPr lang="pt-BR" altLang="zh-TW" dirty="0"/>
              <a:t>x[n]</a:t>
            </a:r>
            <a:r>
              <a:rPr lang="zh-TW" altLang="pt-BR" dirty="0"/>
              <a:t>乘以</a:t>
            </a:r>
            <a:r>
              <a:rPr lang="pt-BR" altLang="zh-TW" dirty="0"/>
              <a:t>y[1]</a:t>
            </a:r>
            <a:r>
              <a:rPr lang="zh-TW" altLang="pt-BR" dirty="0"/>
              <a:t>并平移到位置</a:t>
            </a:r>
            <a:r>
              <a:rPr lang="pt-BR" altLang="zh-TW" dirty="0"/>
              <a:t>1</a:t>
            </a:r>
            <a:endParaRPr lang="zh-TW" altLang="en-US" dirty="0"/>
          </a:p>
        </p:txBody>
      </p:sp>
      <p:pic>
        <p:nvPicPr>
          <p:cNvPr id="9" name="圖片 8"/>
          <p:cNvPicPr>
            <a:picLocks noChangeAspect="1"/>
          </p:cNvPicPr>
          <p:nvPr/>
        </p:nvPicPr>
        <p:blipFill rotWithShape="1">
          <a:blip r:embed="rId5"/>
          <a:srcRect r="53604"/>
          <a:stretch/>
        </p:blipFill>
        <p:spPr>
          <a:xfrm>
            <a:off x="3082325" y="4021662"/>
            <a:ext cx="2651554" cy="2038350"/>
          </a:xfrm>
          <a:prstGeom prst="rect">
            <a:avLst/>
          </a:prstGeom>
        </p:spPr>
      </p:pic>
      <p:pic>
        <p:nvPicPr>
          <p:cNvPr id="10" name="圖片 9"/>
          <p:cNvPicPr>
            <a:picLocks noChangeAspect="1"/>
          </p:cNvPicPr>
          <p:nvPr/>
        </p:nvPicPr>
        <p:blipFill rotWithShape="1">
          <a:blip r:embed="rId6"/>
          <a:srcRect l="18323" r="42326"/>
          <a:stretch/>
        </p:blipFill>
        <p:spPr>
          <a:xfrm>
            <a:off x="6290854" y="4021662"/>
            <a:ext cx="2248930" cy="2038350"/>
          </a:xfrm>
          <a:prstGeom prst="rect">
            <a:avLst/>
          </a:prstGeom>
        </p:spPr>
      </p:pic>
      <p:sp>
        <p:nvSpPr>
          <p:cNvPr id="11" name="矩形 10"/>
          <p:cNvSpPr/>
          <p:nvPr/>
        </p:nvSpPr>
        <p:spPr>
          <a:xfrm>
            <a:off x="6290854" y="3611140"/>
            <a:ext cx="2872902" cy="369332"/>
          </a:xfrm>
          <a:prstGeom prst="rect">
            <a:avLst/>
          </a:prstGeom>
        </p:spPr>
        <p:txBody>
          <a:bodyPr wrap="none">
            <a:spAutoFit/>
          </a:bodyPr>
          <a:lstStyle/>
          <a:p>
            <a:r>
              <a:rPr lang="pt-BR" altLang="zh-TW" dirty="0"/>
              <a:t>x[n]</a:t>
            </a:r>
            <a:r>
              <a:rPr lang="zh-TW" altLang="pt-BR" dirty="0"/>
              <a:t>乘以</a:t>
            </a:r>
            <a:r>
              <a:rPr lang="pt-BR" altLang="zh-TW" dirty="0"/>
              <a:t>y[2]</a:t>
            </a:r>
            <a:r>
              <a:rPr lang="zh-TW" altLang="pt-BR" dirty="0"/>
              <a:t>并平移到位置</a:t>
            </a:r>
            <a:r>
              <a:rPr lang="pt-BR" altLang="zh-TW" dirty="0"/>
              <a:t>2</a:t>
            </a:r>
            <a:endParaRPr lang="zh-TW" altLang="en-US" dirty="0"/>
          </a:p>
        </p:txBody>
      </p:sp>
      <p:sp>
        <p:nvSpPr>
          <p:cNvPr id="12" name="矩形 11"/>
          <p:cNvSpPr/>
          <p:nvPr/>
        </p:nvSpPr>
        <p:spPr>
          <a:xfrm>
            <a:off x="3331579" y="2219383"/>
            <a:ext cx="1888915" cy="646331"/>
          </a:xfrm>
          <a:prstGeom prst="rect">
            <a:avLst/>
          </a:prstGeom>
        </p:spPr>
        <p:txBody>
          <a:bodyPr wrap="none">
            <a:spAutoFit/>
          </a:bodyPr>
          <a:lstStyle/>
          <a:p>
            <a:r>
              <a:rPr lang="en-US" altLang="zh-TW" sz="3600" b="1" dirty="0">
                <a:effectLst>
                  <a:outerShdw blurRad="38100" dist="38100" dir="2700000" algn="tl">
                    <a:srgbClr val="000000">
                      <a:alpha val="43137"/>
                    </a:srgbClr>
                  </a:outerShdw>
                </a:effectLst>
              </a:rPr>
              <a:t>convolve</a:t>
            </a:r>
            <a:endParaRPr lang="zh-TW" altLang="en-US" sz="3600" b="1" dirty="0">
              <a:effectLst>
                <a:outerShdw blurRad="38100" dist="38100" dir="2700000" algn="tl">
                  <a:srgbClr val="000000">
                    <a:alpha val="43137"/>
                  </a:srgbClr>
                </a:outerShdw>
              </a:effectLst>
            </a:endParaRPr>
          </a:p>
        </p:txBody>
      </p:sp>
      <p:pic>
        <p:nvPicPr>
          <p:cNvPr id="14" name="圖片 13">
            <a:extLst>
              <a:ext uri="{FF2B5EF4-FFF2-40B4-BE49-F238E27FC236}">
                <a16:creationId xmlns:a16="http://schemas.microsoft.com/office/drawing/2014/main" id="{016291E8-051C-4EDF-A068-4C8F8B0B05DB}"/>
              </a:ext>
            </a:extLst>
          </p:cNvPr>
          <p:cNvPicPr>
            <a:picLocks noChangeAspect="1"/>
          </p:cNvPicPr>
          <p:nvPr/>
        </p:nvPicPr>
        <p:blipFill>
          <a:blip r:embed="rId7"/>
          <a:stretch>
            <a:fillRect/>
          </a:stretch>
        </p:blipFill>
        <p:spPr>
          <a:xfrm>
            <a:off x="-88776" y="6207487"/>
            <a:ext cx="9232776" cy="675546"/>
          </a:xfrm>
          <a:prstGeom prst="rect">
            <a:avLst/>
          </a:prstGeom>
        </p:spPr>
      </p:pic>
    </p:spTree>
    <p:extLst>
      <p:ext uri="{BB962C8B-B14F-4D97-AF65-F5344CB8AC3E}">
        <p14:creationId xmlns:p14="http://schemas.microsoft.com/office/powerpoint/2010/main" val="215088026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52042" y="0"/>
            <a:ext cx="2872902" cy="369332"/>
          </a:xfrm>
          <a:prstGeom prst="rect">
            <a:avLst/>
          </a:prstGeom>
        </p:spPr>
        <p:txBody>
          <a:bodyPr wrap="none">
            <a:spAutoFit/>
          </a:bodyPr>
          <a:lstStyle/>
          <a:p>
            <a:r>
              <a:rPr lang="pt-BR" altLang="zh-TW" dirty="0"/>
              <a:t>x[n]</a:t>
            </a:r>
            <a:r>
              <a:rPr lang="zh-TW" altLang="pt-BR" dirty="0"/>
              <a:t>乘以</a:t>
            </a:r>
            <a:r>
              <a:rPr lang="pt-BR" altLang="zh-TW" dirty="0"/>
              <a:t>y[0]</a:t>
            </a:r>
            <a:r>
              <a:rPr lang="zh-TW" altLang="pt-BR" dirty="0"/>
              <a:t>并平移到位置</a:t>
            </a:r>
            <a:r>
              <a:rPr lang="pt-BR" altLang="zh-TW" dirty="0"/>
              <a:t>0</a:t>
            </a:r>
            <a:endParaRPr lang="zh-TW" altLang="en-US" dirty="0"/>
          </a:p>
        </p:txBody>
      </p:sp>
      <p:pic>
        <p:nvPicPr>
          <p:cNvPr id="3" name="圖片 2"/>
          <p:cNvPicPr>
            <a:picLocks noChangeAspect="1"/>
          </p:cNvPicPr>
          <p:nvPr/>
        </p:nvPicPr>
        <p:blipFill rotWithShape="1">
          <a:blip r:embed="rId2"/>
          <a:srcRect r="59369"/>
          <a:stretch/>
        </p:blipFill>
        <p:spPr>
          <a:xfrm>
            <a:off x="265032" y="509376"/>
            <a:ext cx="2322041" cy="2038350"/>
          </a:xfrm>
          <a:prstGeom prst="rect">
            <a:avLst/>
          </a:prstGeom>
        </p:spPr>
      </p:pic>
      <p:sp>
        <p:nvSpPr>
          <p:cNvPr id="4" name="矩形 3"/>
          <p:cNvSpPr/>
          <p:nvPr/>
        </p:nvSpPr>
        <p:spPr>
          <a:xfrm>
            <a:off x="3234367" y="0"/>
            <a:ext cx="2872902" cy="369332"/>
          </a:xfrm>
          <a:prstGeom prst="rect">
            <a:avLst/>
          </a:prstGeom>
        </p:spPr>
        <p:txBody>
          <a:bodyPr wrap="none">
            <a:spAutoFit/>
          </a:bodyPr>
          <a:lstStyle/>
          <a:p>
            <a:r>
              <a:rPr lang="pt-BR" altLang="zh-TW" dirty="0"/>
              <a:t>x[n]</a:t>
            </a:r>
            <a:r>
              <a:rPr lang="zh-TW" altLang="pt-BR" dirty="0"/>
              <a:t>乘以</a:t>
            </a:r>
            <a:r>
              <a:rPr lang="pt-BR" altLang="zh-TW" dirty="0"/>
              <a:t>y[1]</a:t>
            </a:r>
            <a:r>
              <a:rPr lang="zh-TW" altLang="pt-BR" dirty="0"/>
              <a:t>并平移到位置</a:t>
            </a:r>
            <a:r>
              <a:rPr lang="pt-BR" altLang="zh-TW" dirty="0"/>
              <a:t>1</a:t>
            </a:r>
            <a:endParaRPr lang="zh-TW" altLang="en-US" dirty="0"/>
          </a:p>
        </p:txBody>
      </p:sp>
      <p:pic>
        <p:nvPicPr>
          <p:cNvPr id="5" name="圖片 4"/>
          <p:cNvPicPr>
            <a:picLocks noChangeAspect="1"/>
          </p:cNvPicPr>
          <p:nvPr/>
        </p:nvPicPr>
        <p:blipFill rotWithShape="1">
          <a:blip r:embed="rId3"/>
          <a:srcRect r="53604"/>
          <a:stretch/>
        </p:blipFill>
        <p:spPr>
          <a:xfrm>
            <a:off x="3234367" y="410522"/>
            <a:ext cx="2651554" cy="2038350"/>
          </a:xfrm>
          <a:prstGeom prst="rect">
            <a:avLst/>
          </a:prstGeom>
        </p:spPr>
      </p:pic>
      <p:pic>
        <p:nvPicPr>
          <p:cNvPr id="6" name="圖片 5"/>
          <p:cNvPicPr>
            <a:picLocks noChangeAspect="1"/>
          </p:cNvPicPr>
          <p:nvPr/>
        </p:nvPicPr>
        <p:blipFill rotWithShape="1">
          <a:blip r:embed="rId4"/>
          <a:srcRect l="18323" r="42326"/>
          <a:stretch/>
        </p:blipFill>
        <p:spPr>
          <a:xfrm>
            <a:off x="6442896" y="410522"/>
            <a:ext cx="2248930" cy="2038350"/>
          </a:xfrm>
          <a:prstGeom prst="rect">
            <a:avLst/>
          </a:prstGeom>
        </p:spPr>
      </p:pic>
      <p:sp>
        <p:nvSpPr>
          <p:cNvPr id="7" name="矩形 6"/>
          <p:cNvSpPr/>
          <p:nvPr/>
        </p:nvSpPr>
        <p:spPr>
          <a:xfrm>
            <a:off x="6442896" y="0"/>
            <a:ext cx="2872902" cy="369332"/>
          </a:xfrm>
          <a:prstGeom prst="rect">
            <a:avLst/>
          </a:prstGeom>
        </p:spPr>
        <p:txBody>
          <a:bodyPr wrap="none">
            <a:spAutoFit/>
          </a:bodyPr>
          <a:lstStyle/>
          <a:p>
            <a:r>
              <a:rPr lang="pt-BR" altLang="zh-TW" dirty="0"/>
              <a:t>x[n]</a:t>
            </a:r>
            <a:r>
              <a:rPr lang="zh-TW" altLang="pt-BR" dirty="0"/>
              <a:t>乘以</a:t>
            </a:r>
            <a:r>
              <a:rPr lang="pt-BR" altLang="zh-TW" dirty="0"/>
              <a:t>y[2]</a:t>
            </a:r>
            <a:r>
              <a:rPr lang="zh-TW" altLang="pt-BR" dirty="0"/>
              <a:t>并平移到位置</a:t>
            </a:r>
            <a:r>
              <a:rPr lang="pt-BR" altLang="zh-TW" dirty="0"/>
              <a:t>2</a:t>
            </a:r>
            <a:endParaRPr lang="zh-TW" altLang="en-US" dirty="0"/>
          </a:p>
        </p:txBody>
      </p:sp>
      <p:sp>
        <p:nvSpPr>
          <p:cNvPr id="8" name="左大括弧 7"/>
          <p:cNvSpPr/>
          <p:nvPr/>
        </p:nvSpPr>
        <p:spPr>
          <a:xfrm rot="16200000">
            <a:off x="4305436" y="-1492675"/>
            <a:ext cx="444844" cy="8525649"/>
          </a:xfrm>
          <a:prstGeom prst="leftBrace">
            <a:avLst/>
          </a:prstGeom>
          <a:noFill/>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10" name="矩形 9"/>
          <p:cNvSpPr/>
          <p:nvPr/>
        </p:nvSpPr>
        <p:spPr>
          <a:xfrm>
            <a:off x="4547093" y="2866126"/>
            <a:ext cx="1338828" cy="369332"/>
          </a:xfrm>
          <a:prstGeom prst="rect">
            <a:avLst/>
          </a:prstGeom>
        </p:spPr>
        <p:txBody>
          <a:bodyPr wrap="none">
            <a:spAutoFit/>
          </a:bodyPr>
          <a:lstStyle/>
          <a:p>
            <a:r>
              <a:rPr lang="zh-TW" altLang="en-US" dirty="0" smtClean="0"/>
              <a:t>三個圖疊加</a:t>
            </a:r>
            <a:endParaRPr lang="zh-TW" altLang="en-US" dirty="0"/>
          </a:p>
        </p:txBody>
      </p:sp>
      <p:pic>
        <p:nvPicPr>
          <p:cNvPr id="11" name="圖片 10">
            <a:extLst>
              <a:ext uri="{FF2B5EF4-FFF2-40B4-BE49-F238E27FC236}">
                <a16:creationId xmlns:a16="http://schemas.microsoft.com/office/drawing/2014/main" id="{016291E8-051C-4EDF-A068-4C8F8B0B05DB}"/>
              </a:ext>
            </a:extLst>
          </p:cNvPr>
          <p:cNvPicPr>
            <a:picLocks noChangeAspect="1"/>
          </p:cNvPicPr>
          <p:nvPr/>
        </p:nvPicPr>
        <p:blipFill>
          <a:blip r:embed="rId5"/>
          <a:stretch>
            <a:fillRect/>
          </a:stretch>
        </p:blipFill>
        <p:spPr>
          <a:xfrm>
            <a:off x="-88776" y="6207487"/>
            <a:ext cx="9232776" cy="675546"/>
          </a:xfrm>
          <a:prstGeom prst="rect">
            <a:avLst/>
          </a:prstGeom>
        </p:spPr>
      </p:pic>
      <p:pic>
        <p:nvPicPr>
          <p:cNvPr id="9" name="圖片 8"/>
          <p:cNvPicPr>
            <a:picLocks noChangeAspect="1"/>
          </p:cNvPicPr>
          <p:nvPr/>
        </p:nvPicPr>
        <p:blipFill rotWithShape="1">
          <a:blip r:embed="rId6"/>
          <a:srcRect r="44090"/>
          <a:stretch/>
        </p:blipFill>
        <p:spPr>
          <a:xfrm>
            <a:off x="2064594" y="3235458"/>
            <a:ext cx="4348549" cy="2981325"/>
          </a:xfrm>
          <a:prstGeom prst="rect">
            <a:avLst/>
          </a:prstGeom>
        </p:spPr>
      </p:pic>
    </p:spTree>
    <p:extLst>
      <p:ext uri="{BB962C8B-B14F-4D97-AF65-F5344CB8AC3E}">
        <p14:creationId xmlns:p14="http://schemas.microsoft.com/office/powerpoint/2010/main" val="352505382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a:picLocks noChangeAspect="1"/>
          </p:cNvPicPr>
          <p:nvPr/>
        </p:nvPicPr>
        <p:blipFill>
          <a:blip r:embed="rId2"/>
          <a:stretch>
            <a:fillRect/>
          </a:stretch>
        </p:blipFill>
        <p:spPr>
          <a:xfrm>
            <a:off x="926757" y="1488281"/>
            <a:ext cx="5817585" cy="2981202"/>
          </a:xfrm>
          <a:prstGeom prst="rect">
            <a:avLst/>
          </a:prstGeom>
        </p:spPr>
      </p:pic>
      <p:sp>
        <p:nvSpPr>
          <p:cNvPr id="3" name="矩形 2"/>
          <p:cNvSpPr/>
          <p:nvPr/>
        </p:nvSpPr>
        <p:spPr>
          <a:xfrm>
            <a:off x="1050324" y="5561156"/>
            <a:ext cx="7253416" cy="646331"/>
          </a:xfrm>
          <a:prstGeom prst="rect">
            <a:avLst/>
          </a:prstGeom>
        </p:spPr>
        <p:txBody>
          <a:bodyPr wrap="square">
            <a:spAutoFit/>
          </a:bodyPr>
          <a:lstStyle/>
          <a:p>
            <a:r>
              <a:rPr lang="en-US" altLang="zh-CN" dirty="0" smtClean="0"/>
              <a:t>Full===</a:t>
            </a:r>
            <a:r>
              <a:rPr lang="zh-TW" altLang="en-US" dirty="0" smtClean="0"/>
              <a:t>預設</a:t>
            </a:r>
            <a:r>
              <a:rPr lang="zh-CN" altLang="en-US" dirty="0" smtClean="0"/>
              <a:t>值，返回每一個卷積值，長度是</a:t>
            </a:r>
            <a:r>
              <a:rPr lang="en-US" altLang="zh-CN" dirty="0" smtClean="0"/>
              <a:t>N+M-1,</a:t>
            </a:r>
            <a:r>
              <a:rPr lang="zh-CN" altLang="en-US" dirty="0" smtClean="0"/>
              <a:t>在卷積的邊緣處，信號不重疊，存在邊際效應</a:t>
            </a:r>
            <a:endParaRPr lang="zh-TW" altLang="en-US" dirty="0"/>
          </a:p>
        </p:txBody>
      </p:sp>
      <p:sp>
        <p:nvSpPr>
          <p:cNvPr id="4" name="矩形 3"/>
          <p:cNvSpPr/>
          <p:nvPr/>
        </p:nvSpPr>
        <p:spPr>
          <a:xfrm>
            <a:off x="1050324" y="5132343"/>
            <a:ext cx="6017741" cy="369332"/>
          </a:xfrm>
          <a:prstGeom prst="rect">
            <a:avLst/>
          </a:prstGeom>
        </p:spPr>
        <p:txBody>
          <a:bodyPr wrap="square">
            <a:spAutoFit/>
          </a:bodyPr>
          <a:lstStyle/>
          <a:p>
            <a:r>
              <a:rPr lang="en-US" altLang="zh-CN" dirty="0" smtClean="0"/>
              <a:t>Same==&gt;</a:t>
            </a:r>
            <a:r>
              <a:rPr lang="zh-CN" altLang="en-US" dirty="0" smtClean="0"/>
              <a:t>返回的陣列長度為</a:t>
            </a:r>
            <a:r>
              <a:rPr lang="en-US" altLang="zh-CN" dirty="0" smtClean="0"/>
              <a:t>max(M</a:t>
            </a:r>
            <a:r>
              <a:rPr lang="en-US" altLang="zh-CN" dirty="0"/>
              <a:t>, N</a:t>
            </a:r>
            <a:r>
              <a:rPr lang="en-US" altLang="zh-CN" dirty="0" smtClean="0"/>
              <a:t>),</a:t>
            </a:r>
            <a:r>
              <a:rPr lang="zh-CN" altLang="en-US" dirty="0" smtClean="0"/>
              <a:t>邊際效應依舊存在</a:t>
            </a:r>
            <a:endParaRPr lang="zh-TW" altLang="en-US" dirty="0"/>
          </a:p>
        </p:txBody>
      </p:sp>
      <p:sp>
        <p:nvSpPr>
          <p:cNvPr id="5" name="左大括弧 4"/>
          <p:cNvSpPr/>
          <p:nvPr/>
        </p:nvSpPr>
        <p:spPr>
          <a:xfrm rot="16200000">
            <a:off x="3917353" y="3469761"/>
            <a:ext cx="444844" cy="2297843"/>
          </a:xfrm>
          <a:prstGeom prst="leftBrace">
            <a:avLst/>
          </a:prstGeom>
          <a:noFill/>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6" name="矩形 5"/>
          <p:cNvSpPr/>
          <p:nvPr/>
        </p:nvSpPr>
        <p:spPr>
          <a:xfrm>
            <a:off x="1050324" y="179090"/>
            <a:ext cx="6668530" cy="646331"/>
          </a:xfrm>
          <a:prstGeom prst="rect">
            <a:avLst/>
          </a:prstGeom>
        </p:spPr>
        <p:txBody>
          <a:bodyPr wrap="square">
            <a:spAutoFit/>
          </a:bodyPr>
          <a:lstStyle/>
          <a:p>
            <a:r>
              <a:rPr lang="en-US" altLang="zh-CN" dirty="0" smtClean="0"/>
              <a:t>Valid==</a:t>
            </a:r>
            <a:r>
              <a:rPr lang="zh-CN" altLang="en-US" dirty="0" smtClean="0"/>
              <a:t>返回的陣列長度為</a:t>
            </a:r>
            <a:r>
              <a:rPr lang="en-US" altLang="zh-CN" dirty="0" smtClean="0"/>
              <a:t>max(M,N</a:t>
            </a:r>
            <a:r>
              <a:rPr lang="en-US" altLang="zh-CN" dirty="0"/>
              <a:t>)-min(M,N)+1</a:t>
            </a:r>
            <a:r>
              <a:rPr lang="en-US" altLang="zh-CN" dirty="0" smtClean="0"/>
              <a:t>,</a:t>
            </a:r>
            <a:r>
              <a:rPr lang="zh-CN" altLang="en-US" dirty="0" smtClean="0"/>
              <a:t>此時返回的是完全重疊的點。邊緣的點無效。</a:t>
            </a:r>
            <a:endParaRPr lang="zh-TW" altLang="en-US" dirty="0"/>
          </a:p>
        </p:txBody>
      </p:sp>
      <p:sp>
        <p:nvSpPr>
          <p:cNvPr id="7" name="向下箭號 6"/>
          <p:cNvSpPr/>
          <p:nvPr/>
        </p:nvSpPr>
        <p:spPr>
          <a:xfrm>
            <a:off x="3912973" y="825421"/>
            <a:ext cx="471616" cy="662860"/>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8" name="圖片 7">
            <a:extLst>
              <a:ext uri="{FF2B5EF4-FFF2-40B4-BE49-F238E27FC236}">
                <a16:creationId xmlns:a16="http://schemas.microsoft.com/office/drawing/2014/main" id="{016291E8-051C-4EDF-A068-4C8F8B0B05DB}"/>
              </a:ext>
            </a:extLst>
          </p:cNvPr>
          <p:cNvPicPr>
            <a:picLocks noChangeAspect="1"/>
          </p:cNvPicPr>
          <p:nvPr/>
        </p:nvPicPr>
        <p:blipFill>
          <a:blip r:embed="rId3"/>
          <a:stretch>
            <a:fillRect/>
          </a:stretch>
        </p:blipFill>
        <p:spPr>
          <a:xfrm>
            <a:off x="-88776" y="6207487"/>
            <a:ext cx="9232776" cy="675546"/>
          </a:xfrm>
          <a:prstGeom prst="rect">
            <a:avLst/>
          </a:prstGeom>
        </p:spPr>
      </p:pic>
    </p:spTree>
    <p:extLst>
      <p:ext uri="{BB962C8B-B14F-4D97-AF65-F5344CB8AC3E}">
        <p14:creationId xmlns:p14="http://schemas.microsoft.com/office/powerpoint/2010/main" val="35412962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pic>
        <p:nvPicPr>
          <p:cNvPr id="4" name="內容版面配置區 3"/>
          <p:cNvPicPr>
            <a:picLocks noGrp="1" noChangeAspect="1"/>
          </p:cNvPicPr>
          <p:nvPr>
            <p:ph idx="1"/>
          </p:nvPr>
        </p:nvPicPr>
        <p:blipFill>
          <a:blip r:embed="rId2"/>
          <a:stretch>
            <a:fillRect/>
          </a:stretch>
        </p:blipFill>
        <p:spPr>
          <a:xfrm>
            <a:off x="704144" y="1825625"/>
            <a:ext cx="7735712" cy="4351338"/>
          </a:xfrm>
          <a:prstGeom prst="rect">
            <a:avLst/>
          </a:prstGeom>
        </p:spPr>
      </p:pic>
      <p:pic>
        <p:nvPicPr>
          <p:cNvPr id="5" name="圖片 4">
            <a:extLst>
              <a:ext uri="{FF2B5EF4-FFF2-40B4-BE49-F238E27FC236}">
                <a16:creationId xmlns:a16="http://schemas.microsoft.com/office/drawing/2014/main" id="{016291E8-051C-4EDF-A068-4C8F8B0B05DB}"/>
              </a:ext>
            </a:extLst>
          </p:cNvPr>
          <p:cNvPicPr>
            <a:picLocks noChangeAspect="1"/>
          </p:cNvPicPr>
          <p:nvPr/>
        </p:nvPicPr>
        <p:blipFill>
          <a:blip r:embed="rId3"/>
          <a:stretch>
            <a:fillRect/>
          </a:stretch>
        </p:blipFill>
        <p:spPr>
          <a:xfrm>
            <a:off x="-88776" y="6207487"/>
            <a:ext cx="9232776" cy="675546"/>
          </a:xfrm>
          <a:prstGeom prst="rect">
            <a:avLst/>
          </a:prstGeom>
        </p:spPr>
      </p:pic>
    </p:spTree>
    <p:extLst>
      <p:ext uri="{BB962C8B-B14F-4D97-AF65-F5344CB8AC3E}">
        <p14:creationId xmlns:p14="http://schemas.microsoft.com/office/powerpoint/2010/main" val="274707177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03654" y="1606548"/>
            <a:ext cx="6759146" cy="1323439"/>
          </a:xfrm>
          <a:prstGeom prst="rect">
            <a:avLst/>
          </a:prstGeom>
        </p:spPr>
        <p:txBody>
          <a:bodyPr wrap="square">
            <a:spAutoFit/>
          </a:bodyPr>
          <a:lstStyle/>
          <a:p>
            <a:r>
              <a:rPr lang="en-US" altLang="zh-TW" sz="4000" dirty="0"/>
              <a:t>import </a:t>
            </a:r>
            <a:r>
              <a:rPr lang="en-US" altLang="zh-TW" sz="4000" dirty="0" err="1"/>
              <a:t>numpy</a:t>
            </a:r>
            <a:r>
              <a:rPr lang="en-US" altLang="zh-TW" sz="4000" dirty="0"/>
              <a:t> as np</a:t>
            </a:r>
          </a:p>
          <a:p>
            <a:r>
              <a:rPr lang="en-US" altLang="zh-TW" sz="4000" dirty="0" err="1"/>
              <a:t>np.convolve</a:t>
            </a:r>
            <a:r>
              <a:rPr lang="en-US" altLang="zh-TW" sz="4000" dirty="0"/>
              <a:t>([1, 2, 3], [0, 1, 0.5])</a:t>
            </a:r>
            <a:endParaRPr lang="zh-TW" altLang="en-US" sz="4000" dirty="0"/>
          </a:p>
        </p:txBody>
      </p:sp>
      <p:sp>
        <p:nvSpPr>
          <p:cNvPr id="13" name="矩形 12"/>
          <p:cNvSpPr/>
          <p:nvPr/>
        </p:nvSpPr>
        <p:spPr>
          <a:xfrm>
            <a:off x="502508" y="3515435"/>
            <a:ext cx="7042825" cy="646331"/>
          </a:xfrm>
          <a:prstGeom prst="rect">
            <a:avLst/>
          </a:prstGeom>
        </p:spPr>
        <p:txBody>
          <a:bodyPr wrap="none">
            <a:spAutoFit/>
          </a:bodyPr>
          <a:lstStyle/>
          <a:p>
            <a:r>
              <a:rPr lang="en-US" altLang="zh-TW" sz="3600" dirty="0" err="1"/>
              <a:t>np.convolve</a:t>
            </a:r>
            <a:r>
              <a:rPr lang="en-US" altLang="zh-TW" sz="3600" dirty="0"/>
              <a:t>([1,2,3],[0,1,0.5], '</a:t>
            </a:r>
            <a:r>
              <a:rPr lang="en-US" altLang="zh-TW" sz="3600" b="1" dirty="0">
                <a:solidFill>
                  <a:srgbClr val="FF0000"/>
                </a:solidFill>
                <a:effectLst>
                  <a:outerShdw blurRad="38100" dist="38100" dir="2700000" algn="tl">
                    <a:srgbClr val="000000">
                      <a:alpha val="43137"/>
                    </a:srgbClr>
                  </a:outerShdw>
                </a:effectLst>
              </a:rPr>
              <a:t>same</a:t>
            </a:r>
            <a:r>
              <a:rPr lang="en-US" altLang="zh-TW" sz="3600" dirty="0"/>
              <a:t>')</a:t>
            </a:r>
            <a:endParaRPr lang="zh-TW" altLang="en-US" sz="3600" dirty="0"/>
          </a:p>
        </p:txBody>
      </p:sp>
      <p:sp>
        <p:nvSpPr>
          <p:cNvPr id="3" name="矩形 2"/>
          <p:cNvSpPr/>
          <p:nvPr/>
        </p:nvSpPr>
        <p:spPr>
          <a:xfrm>
            <a:off x="403654" y="4611815"/>
            <a:ext cx="8421473" cy="769441"/>
          </a:xfrm>
          <a:prstGeom prst="rect">
            <a:avLst/>
          </a:prstGeom>
        </p:spPr>
        <p:txBody>
          <a:bodyPr wrap="none">
            <a:spAutoFit/>
          </a:bodyPr>
          <a:lstStyle/>
          <a:p>
            <a:r>
              <a:rPr lang="en-US" altLang="zh-TW" sz="4400" dirty="0" err="1"/>
              <a:t>np.convolve</a:t>
            </a:r>
            <a:r>
              <a:rPr lang="en-US" altLang="zh-TW" sz="4400" dirty="0"/>
              <a:t>([1,2,3],[0,1,0.5], '</a:t>
            </a:r>
            <a:r>
              <a:rPr lang="en-US" altLang="zh-TW" sz="4400" b="1" dirty="0">
                <a:solidFill>
                  <a:srgbClr val="FF0000"/>
                </a:solidFill>
                <a:effectLst>
                  <a:outerShdw blurRad="38100" dist="38100" dir="2700000" algn="tl">
                    <a:srgbClr val="000000">
                      <a:alpha val="43137"/>
                    </a:srgbClr>
                  </a:outerShdw>
                </a:effectLst>
              </a:rPr>
              <a:t>valid</a:t>
            </a:r>
            <a:r>
              <a:rPr lang="en-US" altLang="zh-TW" sz="4400" dirty="0"/>
              <a:t>')</a:t>
            </a:r>
            <a:endParaRPr lang="zh-TW" altLang="en-US" sz="4400" dirty="0"/>
          </a:p>
        </p:txBody>
      </p:sp>
      <p:sp>
        <p:nvSpPr>
          <p:cNvPr id="4" name="矩形 3"/>
          <p:cNvSpPr/>
          <p:nvPr/>
        </p:nvSpPr>
        <p:spPr>
          <a:xfrm>
            <a:off x="6386201" y="1820732"/>
            <a:ext cx="2318263" cy="523220"/>
          </a:xfrm>
          <a:prstGeom prst="rect">
            <a:avLst/>
          </a:prstGeom>
        </p:spPr>
        <p:txBody>
          <a:bodyPr wrap="none">
            <a:spAutoFit/>
          </a:bodyPr>
          <a:lstStyle/>
          <a:p>
            <a:r>
              <a:rPr lang="en-US" altLang="zh-TW" sz="2800" b="1" dirty="0">
                <a:solidFill>
                  <a:srgbClr val="FF0000"/>
                </a:solidFill>
                <a:effectLst>
                  <a:outerShdw blurRad="38100" dist="38100" dir="2700000" algn="tl">
                    <a:srgbClr val="000000">
                      <a:alpha val="43137"/>
                    </a:srgbClr>
                  </a:outerShdw>
                </a:effectLst>
              </a:rPr>
              <a:t>Full===</a:t>
            </a:r>
            <a:r>
              <a:rPr lang="zh-TW" altLang="en-US" sz="2800" b="1" dirty="0">
                <a:solidFill>
                  <a:srgbClr val="FF0000"/>
                </a:solidFill>
                <a:effectLst>
                  <a:outerShdw blurRad="38100" dist="38100" dir="2700000" algn="tl">
                    <a:srgbClr val="000000">
                      <a:alpha val="43137"/>
                    </a:srgbClr>
                  </a:outerShdw>
                </a:effectLst>
              </a:rPr>
              <a:t>預設值</a:t>
            </a:r>
          </a:p>
        </p:txBody>
      </p:sp>
      <p:pic>
        <p:nvPicPr>
          <p:cNvPr id="6" name="圖片 5">
            <a:extLst>
              <a:ext uri="{FF2B5EF4-FFF2-40B4-BE49-F238E27FC236}">
                <a16:creationId xmlns:a16="http://schemas.microsoft.com/office/drawing/2014/main" id="{016291E8-051C-4EDF-A068-4C8F8B0B05DB}"/>
              </a:ext>
            </a:extLst>
          </p:cNvPr>
          <p:cNvPicPr>
            <a:picLocks noChangeAspect="1"/>
          </p:cNvPicPr>
          <p:nvPr/>
        </p:nvPicPr>
        <p:blipFill>
          <a:blip r:embed="rId2"/>
          <a:stretch>
            <a:fillRect/>
          </a:stretch>
        </p:blipFill>
        <p:spPr>
          <a:xfrm>
            <a:off x="-88776" y="6207487"/>
            <a:ext cx="9232776" cy="675546"/>
          </a:xfrm>
          <a:prstGeom prst="rect">
            <a:avLst/>
          </a:prstGeom>
        </p:spPr>
      </p:pic>
    </p:spTree>
    <p:extLst>
      <p:ext uri="{BB962C8B-B14F-4D97-AF65-F5344CB8AC3E}">
        <p14:creationId xmlns:p14="http://schemas.microsoft.com/office/powerpoint/2010/main" val="367663102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650789" y="436775"/>
            <a:ext cx="6759146" cy="1323439"/>
          </a:xfrm>
          <a:prstGeom prst="rect">
            <a:avLst/>
          </a:prstGeom>
        </p:spPr>
        <p:txBody>
          <a:bodyPr wrap="square">
            <a:spAutoFit/>
          </a:bodyPr>
          <a:lstStyle/>
          <a:p>
            <a:r>
              <a:rPr lang="en-US" altLang="zh-TW" sz="4000" dirty="0"/>
              <a:t>import </a:t>
            </a:r>
            <a:r>
              <a:rPr lang="en-US" altLang="zh-TW" sz="4000" dirty="0" err="1"/>
              <a:t>numpy</a:t>
            </a:r>
            <a:r>
              <a:rPr lang="en-US" altLang="zh-TW" sz="4000" dirty="0"/>
              <a:t> as np</a:t>
            </a:r>
          </a:p>
          <a:p>
            <a:r>
              <a:rPr lang="en-US" altLang="zh-TW" sz="4000" dirty="0" err="1"/>
              <a:t>np.convolve</a:t>
            </a:r>
            <a:r>
              <a:rPr lang="en-US" altLang="zh-TW" sz="4000" dirty="0"/>
              <a:t>([1, 2, 3], [0, 1, 0.5])</a:t>
            </a:r>
            <a:endParaRPr lang="zh-TW" altLang="en-US" sz="4000" dirty="0"/>
          </a:p>
        </p:txBody>
      </p:sp>
      <p:cxnSp>
        <p:nvCxnSpPr>
          <p:cNvPr id="5" name="直線單箭頭接點 4"/>
          <p:cNvCxnSpPr/>
          <p:nvPr/>
        </p:nvCxnSpPr>
        <p:spPr>
          <a:xfrm flipV="1">
            <a:off x="2718487" y="3987114"/>
            <a:ext cx="1383957" cy="82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1821034" y="3810685"/>
            <a:ext cx="756938" cy="369332"/>
          </a:xfrm>
          <a:prstGeom prst="rect">
            <a:avLst/>
          </a:prstGeom>
        </p:spPr>
        <p:txBody>
          <a:bodyPr wrap="none">
            <a:spAutoFit/>
          </a:bodyPr>
          <a:lstStyle/>
          <a:p>
            <a:r>
              <a:rPr lang="en-US" altLang="zh-TW" dirty="0"/>
              <a:t>1, 2, 3</a:t>
            </a:r>
            <a:endParaRPr lang="zh-TW" altLang="en-US" dirty="0"/>
          </a:p>
        </p:txBody>
      </p:sp>
      <p:sp>
        <p:nvSpPr>
          <p:cNvPr id="7" name="矩形 6"/>
          <p:cNvSpPr/>
          <p:nvPr/>
        </p:nvSpPr>
        <p:spPr>
          <a:xfrm>
            <a:off x="4250725" y="3810685"/>
            <a:ext cx="756938" cy="369332"/>
          </a:xfrm>
          <a:prstGeom prst="rect">
            <a:avLst/>
          </a:prstGeom>
        </p:spPr>
        <p:txBody>
          <a:bodyPr wrap="none">
            <a:spAutoFit/>
          </a:bodyPr>
          <a:lstStyle/>
          <a:p>
            <a:r>
              <a:rPr lang="en-US" altLang="zh-TW" dirty="0" smtClean="0"/>
              <a:t>0, 0, 0</a:t>
            </a:r>
            <a:endParaRPr lang="zh-TW" altLang="en-US" dirty="0"/>
          </a:p>
        </p:txBody>
      </p:sp>
      <p:sp>
        <p:nvSpPr>
          <p:cNvPr id="8" name="矩形 7"/>
          <p:cNvSpPr/>
          <p:nvPr/>
        </p:nvSpPr>
        <p:spPr>
          <a:xfrm>
            <a:off x="4469498" y="3507256"/>
            <a:ext cx="756938" cy="369332"/>
          </a:xfrm>
          <a:prstGeom prst="rect">
            <a:avLst/>
          </a:prstGeom>
        </p:spPr>
        <p:txBody>
          <a:bodyPr wrap="none">
            <a:spAutoFit/>
          </a:bodyPr>
          <a:lstStyle/>
          <a:p>
            <a:r>
              <a:rPr lang="en-US" altLang="zh-TW" dirty="0"/>
              <a:t>1, 2, 3</a:t>
            </a:r>
            <a:endParaRPr lang="zh-TW" altLang="en-US" dirty="0"/>
          </a:p>
        </p:txBody>
      </p:sp>
      <p:sp>
        <p:nvSpPr>
          <p:cNvPr id="9" name="矩形 8"/>
          <p:cNvSpPr/>
          <p:nvPr/>
        </p:nvSpPr>
        <p:spPr>
          <a:xfrm>
            <a:off x="2183498" y="3593753"/>
            <a:ext cx="756938" cy="369332"/>
          </a:xfrm>
          <a:prstGeom prst="rect">
            <a:avLst/>
          </a:prstGeom>
        </p:spPr>
        <p:txBody>
          <a:bodyPr wrap="none">
            <a:spAutoFit/>
          </a:bodyPr>
          <a:lstStyle/>
          <a:p>
            <a:r>
              <a:rPr lang="en-US" altLang="zh-TW" dirty="0"/>
              <a:t>1, 2, 3</a:t>
            </a:r>
            <a:endParaRPr lang="zh-TW" altLang="en-US" dirty="0"/>
          </a:p>
        </p:txBody>
      </p:sp>
      <p:sp>
        <p:nvSpPr>
          <p:cNvPr id="10" name="矩形 9"/>
          <p:cNvSpPr/>
          <p:nvPr/>
        </p:nvSpPr>
        <p:spPr>
          <a:xfrm>
            <a:off x="2434752" y="3212407"/>
            <a:ext cx="756938" cy="369332"/>
          </a:xfrm>
          <a:prstGeom prst="rect">
            <a:avLst/>
          </a:prstGeom>
        </p:spPr>
        <p:txBody>
          <a:bodyPr wrap="none">
            <a:spAutoFit/>
          </a:bodyPr>
          <a:lstStyle/>
          <a:p>
            <a:r>
              <a:rPr lang="en-US" altLang="zh-TW" dirty="0"/>
              <a:t>1, 2, 3</a:t>
            </a:r>
            <a:endParaRPr lang="zh-TW" altLang="en-US" dirty="0"/>
          </a:p>
        </p:txBody>
      </p:sp>
      <p:sp>
        <p:nvSpPr>
          <p:cNvPr id="11" name="矩形 10"/>
          <p:cNvSpPr/>
          <p:nvPr/>
        </p:nvSpPr>
        <p:spPr>
          <a:xfrm>
            <a:off x="4688271" y="3203827"/>
            <a:ext cx="1106393" cy="369332"/>
          </a:xfrm>
          <a:prstGeom prst="rect">
            <a:avLst/>
          </a:prstGeom>
        </p:spPr>
        <p:txBody>
          <a:bodyPr wrap="none">
            <a:spAutoFit/>
          </a:bodyPr>
          <a:lstStyle/>
          <a:p>
            <a:r>
              <a:rPr lang="en-US" altLang="zh-TW" dirty="0" smtClean="0"/>
              <a:t>0.5, 1, 1.5</a:t>
            </a:r>
            <a:endParaRPr lang="zh-TW" altLang="en-US" dirty="0"/>
          </a:p>
        </p:txBody>
      </p:sp>
      <p:sp>
        <p:nvSpPr>
          <p:cNvPr id="12" name="矩形 11"/>
          <p:cNvSpPr/>
          <p:nvPr/>
        </p:nvSpPr>
        <p:spPr>
          <a:xfrm>
            <a:off x="4250725" y="4232877"/>
            <a:ext cx="1455848" cy="369332"/>
          </a:xfrm>
          <a:prstGeom prst="rect">
            <a:avLst/>
          </a:prstGeom>
        </p:spPr>
        <p:txBody>
          <a:bodyPr wrap="none">
            <a:spAutoFit/>
          </a:bodyPr>
          <a:lstStyle/>
          <a:p>
            <a:r>
              <a:rPr lang="en-US" altLang="zh-TW" dirty="0" smtClean="0"/>
              <a:t>0, 1, 2.5,4,1.5</a:t>
            </a:r>
            <a:endParaRPr lang="zh-TW" altLang="en-US" dirty="0"/>
          </a:p>
        </p:txBody>
      </p:sp>
      <p:pic>
        <p:nvPicPr>
          <p:cNvPr id="13" name="圖片 12">
            <a:extLst>
              <a:ext uri="{FF2B5EF4-FFF2-40B4-BE49-F238E27FC236}">
                <a16:creationId xmlns:a16="http://schemas.microsoft.com/office/drawing/2014/main" id="{016291E8-051C-4EDF-A068-4C8F8B0B05DB}"/>
              </a:ext>
            </a:extLst>
          </p:cNvPr>
          <p:cNvPicPr>
            <a:picLocks noChangeAspect="1"/>
          </p:cNvPicPr>
          <p:nvPr/>
        </p:nvPicPr>
        <p:blipFill>
          <a:blip r:embed="rId2"/>
          <a:stretch>
            <a:fillRect/>
          </a:stretch>
        </p:blipFill>
        <p:spPr>
          <a:xfrm>
            <a:off x="-88776" y="6207487"/>
            <a:ext cx="9232776" cy="675546"/>
          </a:xfrm>
          <a:prstGeom prst="rect">
            <a:avLst/>
          </a:prstGeom>
        </p:spPr>
      </p:pic>
    </p:spTree>
    <p:extLst>
      <p:ext uri="{BB962C8B-B14F-4D97-AF65-F5344CB8AC3E}">
        <p14:creationId xmlns:p14="http://schemas.microsoft.com/office/powerpoint/2010/main" val="341345856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4" name="矩形 3"/>
          <p:cNvSpPr/>
          <p:nvPr/>
        </p:nvSpPr>
        <p:spPr>
          <a:xfrm>
            <a:off x="-69610" y="0"/>
            <a:ext cx="9144000" cy="68580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a:p>
        </p:txBody>
      </p:sp>
      <p:sp>
        <p:nvSpPr>
          <p:cNvPr id="5" name="矩形 4"/>
          <p:cNvSpPr/>
          <p:nvPr/>
        </p:nvSpPr>
        <p:spPr>
          <a:xfrm>
            <a:off x="628650" y="1812131"/>
            <a:ext cx="7709996" cy="4062651"/>
          </a:xfrm>
          <a:prstGeom prst="rect">
            <a:avLst/>
          </a:prstGeom>
        </p:spPr>
        <p:txBody>
          <a:bodyPr wrap="none">
            <a:spAutoFit/>
          </a:bodyPr>
          <a:lstStyle/>
          <a:p>
            <a:r>
              <a:rPr lang="en-US" altLang="zh-TW" sz="6600" b="1" dirty="0" smtClean="0">
                <a:solidFill>
                  <a:schemeClr val="bg1"/>
                </a:solidFill>
                <a:effectLst>
                  <a:outerShdw blurRad="38100" dist="38100" dir="2700000" algn="tl">
                    <a:srgbClr val="000000">
                      <a:alpha val="43137"/>
                    </a:srgbClr>
                  </a:outerShdw>
                </a:effectLst>
              </a:rPr>
              <a:t>NUMPY</a:t>
            </a:r>
            <a:r>
              <a:rPr lang="zh-TW" altLang="en-US" sz="6600" b="1" dirty="0" smtClean="0">
                <a:solidFill>
                  <a:schemeClr val="bg1"/>
                </a:solidFill>
                <a:effectLst>
                  <a:outerShdw blurRad="38100" dist="38100" dir="2700000" algn="tl">
                    <a:srgbClr val="000000">
                      <a:alpha val="43137"/>
                    </a:srgbClr>
                  </a:outerShdw>
                </a:effectLst>
              </a:rPr>
              <a:t> </a:t>
            </a:r>
            <a:r>
              <a:rPr lang="en-US" altLang="zh-TW" sz="6600" b="1" dirty="0" err="1" smtClean="0">
                <a:solidFill>
                  <a:schemeClr val="bg1"/>
                </a:solidFill>
                <a:effectLst>
                  <a:outerShdw blurRad="38100" dist="38100" dir="2700000" algn="tl">
                    <a:srgbClr val="000000">
                      <a:alpha val="43137"/>
                    </a:srgbClr>
                  </a:outerShdw>
                </a:effectLst>
              </a:rPr>
              <a:t>ndarray</a:t>
            </a:r>
            <a:r>
              <a:rPr lang="zh-TW" altLang="en-US" sz="6600" b="1" dirty="0" smtClean="0">
                <a:solidFill>
                  <a:schemeClr val="bg1"/>
                </a:solidFill>
                <a:effectLst>
                  <a:outerShdw blurRad="38100" dist="38100" dir="2700000" algn="tl">
                    <a:srgbClr val="000000">
                      <a:alpha val="43137"/>
                    </a:srgbClr>
                  </a:outerShdw>
                </a:effectLst>
              </a:rPr>
              <a:t> 運算</a:t>
            </a:r>
            <a:endParaRPr lang="en-US" altLang="zh-TW" sz="6600" b="1" dirty="0" smtClean="0">
              <a:solidFill>
                <a:schemeClr val="bg1"/>
              </a:solidFill>
              <a:effectLst>
                <a:outerShdw blurRad="38100" dist="38100" dir="2700000" algn="tl">
                  <a:srgbClr val="000000">
                    <a:alpha val="43137"/>
                  </a:srgbClr>
                </a:outerShdw>
              </a:effectLst>
            </a:endParaRPr>
          </a:p>
          <a:p>
            <a:r>
              <a:rPr lang="en-US" altLang="zh-TW" sz="4400" b="1" dirty="0" smtClean="0">
                <a:effectLst>
                  <a:outerShdw blurRad="38100" dist="38100" dir="2700000" algn="tl">
                    <a:srgbClr val="000000">
                      <a:alpha val="43137"/>
                    </a:srgbClr>
                  </a:outerShdw>
                </a:effectLst>
              </a:rPr>
              <a:t>A</a:t>
            </a:r>
            <a:r>
              <a:rPr lang="zh-TW" altLang="en-US" sz="4400" b="1" dirty="0" smtClean="0">
                <a:effectLst>
                  <a:outerShdw blurRad="38100" dist="38100" dir="2700000" algn="tl">
                    <a:srgbClr val="000000">
                      <a:alpha val="43137"/>
                    </a:srgbClr>
                  </a:outerShdw>
                </a:effectLst>
              </a:rPr>
              <a:t>矩陣與</a:t>
            </a:r>
            <a:r>
              <a:rPr lang="en-US" altLang="zh-TW" sz="4400" b="1" dirty="0" smtClean="0">
                <a:effectLst>
                  <a:outerShdw blurRad="38100" dist="38100" dir="2700000" algn="tl">
                    <a:srgbClr val="000000">
                      <a:alpha val="43137"/>
                    </a:srgbClr>
                  </a:outerShdw>
                </a:effectLst>
              </a:rPr>
              <a:t>B</a:t>
            </a:r>
            <a:r>
              <a:rPr lang="zh-TW" altLang="en-US" sz="4400" b="1" dirty="0" smtClean="0">
                <a:effectLst>
                  <a:outerShdw blurRad="38100" dist="38100" dir="2700000" algn="tl">
                    <a:srgbClr val="000000">
                      <a:alpha val="43137"/>
                    </a:srgbClr>
                  </a:outerShdw>
                </a:effectLst>
              </a:rPr>
              <a:t>矩陣間的運算</a:t>
            </a:r>
            <a:endParaRPr lang="en-US" altLang="zh-TW" sz="4400" b="1" dirty="0" smtClean="0">
              <a:effectLst>
                <a:outerShdw blurRad="38100" dist="38100" dir="2700000" algn="tl">
                  <a:srgbClr val="000000">
                    <a:alpha val="43137"/>
                  </a:srgbClr>
                </a:outerShdw>
              </a:effectLst>
            </a:endParaRPr>
          </a:p>
          <a:p>
            <a:r>
              <a:rPr lang="zh-TW" altLang="en-US" sz="4400" b="1" dirty="0" smtClean="0">
                <a:effectLst>
                  <a:outerShdw blurRad="38100" dist="38100" dir="2700000" algn="tl">
                    <a:srgbClr val="000000">
                      <a:alpha val="43137"/>
                    </a:srgbClr>
                  </a:outerShdw>
                </a:effectLst>
              </a:rPr>
              <a:t>線性代數的各項主</a:t>
            </a:r>
            <a:r>
              <a:rPr lang="zh-TW" altLang="en-US" sz="4400" b="1" dirty="0">
                <a:effectLst>
                  <a:outerShdw blurRad="38100" dist="38100" dir="2700000" algn="tl">
                    <a:srgbClr val="000000">
                      <a:alpha val="43137"/>
                    </a:srgbClr>
                  </a:outerShdw>
                </a:effectLst>
              </a:rPr>
              <a:t>題</a:t>
            </a:r>
            <a:endParaRPr lang="en-US" altLang="zh-TW" sz="4400" b="1" dirty="0" smtClean="0">
              <a:effectLst>
                <a:outerShdw blurRad="38100" dist="38100" dir="2700000" algn="tl">
                  <a:srgbClr val="000000">
                    <a:alpha val="43137"/>
                  </a:srgbClr>
                </a:outerShdw>
              </a:effectLst>
            </a:endParaRPr>
          </a:p>
          <a:p>
            <a:endParaRPr lang="en-US" altLang="zh-TW" sz="4400" b="1" dirty="0">
              <a:effectLst>
                <a:outerShdw blurRad="38100" dist="38100" dir="2700000" algn="tl">
                  <a:srgbClr val="000000">
                    <a:alpha val="43137"/>
                  </a:srgbClr>
                </a:outerShdw>
              </a:effectLst>
            </a:endParaRPr>
          </a:p>
          <a:p>
            <a:endParaRPr lang="en-US" altLang="zh-TW" sz="4400" b="1" dirty="0" smtClean="0">
              <a:effectLst>
                <a:outerShdw blurRad="38100" dist="38100" dir="2700000" algn="tl">
                  <a:srgbClr val="000000">
                    <a:alpha val="43137"/>
                  </a:srgbClr>
                </a:outerShdw>
              </a:effectLst>
            </a:endParaRPr>
          </a:p>
          <a:p>
            <a:r>
              <a:rPr lang="zh-TW" altLang="en-US" sz="1600" b="1" dirty="0" smtClean="0">
                <a:effectLst>
                  <a:outerShdw blurRad="38100" dist="38100" dir="2700000" algn="tl">
                    <a:srgbClr val="000000">
                      <a:alpha val="43137"/>
                    </a:srgbClr>
                  </a:outerShdw>
                </a:effectLst>
              </a:rPr>
              <a:t>                 請</a:t>
            </a:r>
            <a:r>
              <a:rPr lang="zh-TW" altLang="en-US" sz="1600" b="1" dirty="0">
                <a:effectLst>
                  <a:outerShdw blurRad="38100" dist="38100" dir="2700000" algn="tl">
                    <a:srgbClr val="000000">
                      <a:alpha val="43137"/>
                    </a:srgbClr>
                  </a:outerShdw>
                </a:effectLst>
              </a:rPr>
              <a:t>參閱</a:t>
            </a:r>
            <a:r>
              <a:rPr lang="en-US" altLang="zh-TW" sz="1600" b="1" dirty="0">
                <a:effectLst>
                  <a:outerShdw blurRad="38100" dist="38100" dir="2700000" algn="tl">
                    <a:srgbClr val="000000">
                      <a:alpha val="43137"/>
                    </a:srgbClr>
                  </a:outerShdw>
                </a:effectLst>
              </a:rPr>
              <a:t>https://docs.scipy.org/doc/numpy/reference/routines.linalg.html</a:t>
            </a:r>
            <a:endParaRPr lang="zh-TW" altLang="en-US" sz="1600" b="1" dirty="0">
              <a:effectLst>
                <a:outerShdw blurRad="38100" dist="38100" dir="2700000" algn="tl">
                  <a:srgbClr val="000000">
                    <a:alpha val="43137"/>
                  </a:srgbClr>
                </a:outerShdw>
              </a:effectLst>
            </a:endParaRPr>
          </a:p>
        </p:txBody>
      </p:sp>
      <p:sp>
        <p:nvSpPr>
          <p:cNvPr id="3" name="矩形 2"/>
          <p:cNvSpPr/>
          <p:nvPr/>
        </p:nvSpPr>
        <p:spPr>
          <a:xfrm>
            <a:off x="3771781" y="4735383"/>
            <a:ext cx="800219" cy="830997"/>
          </a:xfrm>
          <a:prstGeom prst="rect">
            <a:avLst/>
          </a:prstGeom>
        </p:spPr>
        <p:txBody>
          <a:bodyPr wrap="none">
            <a:spAutoFit/>
          </a:bodyPr>
          <a:lstStyle/>
          <a:p>
            <a:r>
              <a:rPr lang="zh-TW" altLang="en-US" sz="4800" dirty="0">
                <a:solidFill>
                  <a:srgbClr val="FF0000"/>
                </a:solidFill>
              </a:rPr>
              <a:t>略</a:t>
            </a:r>
          </a:p>
        </p:txBody>
      </p:sp>
    </p:spTree>
    <p:extLst>
      <p:ext uri="{BB962C8B-B14F-4D97-AF65-F5344CB8AC3E}">
        <p14:creationId xmlns:p14="http://schemas.microsoft.com/office/powerpoint/2010/main" val="97075807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642551" y="229182"/>
            <a:ext cx="7092778" cy="369332"/>
          </a:xfrm>
          <a:prstGeom prst="rect">
            <a:avLst/>
          </a:prstGeom>
        </p:spPr>
        <p:txBody>
          <a:bodyPr wrap="square">
            <a:spAutoFit/>
          </a:bodyPr>
          <a:lstStyle/>
          <a:p>
            <a:r>
              <a:rPr lang="en-US" altLang="zh-TW" b="1" dirty="0">
                <a:effectLst>
                  <a:outerShdw blurRad="38100" dist="38100" dir="2700000" algn="tl">
                    <a:srgbClr val="000000">
                      <a:alpha val="43137"/>
                    </a:srgbClr>
                  </a:outerShdw>
                </a:effectLst>
              </a:rPr>
              <a:t>https://docs.scipy.org/doc/numpy/reference/routines.linalg.html</a:t>
            </a:r>
            <a:endParaRPr lang="zh-TW" altLang="en-US" dirty="0"/>
          </a:p>
        </p:txBody>
      </p:sp>
      <p:pic>
        <p:nvPicPr>
          <p:cNvPr id="3" name="圖片 2"/>
          <p:cNvPicPr>
            <a:picLocks noChangeAspect="1"/>
          </p:cNvPicPr>
          <p:nvPr/>
        </p:nvPicPr>
        <p:blipFill rotWithShape="1">
          <a:blip r:embed="rId2"/>
          <a:srcRect l="10270" t="12037" r="29099" b="3971"/>
          <a:stretch/>
        </p:blipFill>
        <p:spPr>
          <a:xfrm>
            <a:off x="642551" y="694249"/>
            <a:ext cx="7463481" cy="5600384"/>
          </a:xfrm>
          <a:prstGeom prst="rect">
            <a:avLst/>
          </a:prstGeom>
        </p:spPr>
      </p:pic>
      <p:pic>
        <p:nvPicPr>
          <p:cNvPr id="4" name="圖片 3">
            <a:extLst>
              <a:ext uri="{FF2B5EF4-FFF2-40B4-BE49-F238E27FC236}">
                <a16:creationId xmlns:a16="http://schemas.microsoft.com/office/drawing/2014/main" id="{016291E8-051C-4EDF-A068-4C8F8B0B05DB}"/>
              </a:ext>
            </a:extLst>
          </p:cNvPr>
          <p:cNvPicPr>
            <a:picLocks noChangeAspect="1"/>
          </p:cNvPicPr>
          <p:nvPr/>
        </p:nvPicPr>
        <p:blipFill>
          <a:blip r:embed="rId3"/>
          <a:stretch>
            <a:fillRect/>
          </a:stretch>
        </p:blipFill>
        <p:spPr>
          <a:xfrm>
            <a:off x="-88776" y="6207487"/>
            <a:ext cx="9232776" cy="675546"/>
          </a:xfrm>
          <a:prstGeom prst="rect">
            <a:avLst/>
          </a:prstGeom>
        </p:spPr>
      </p:pic>
    </p:spTree>
    <p:extLst>
      <p:ext uri="{BB962C8B-B14F-4D97-AF65-F5344CB8AC3E}">
        <p14:creationId xmlns:p14="http://schemas.microsoft.com/office/powerpoint/2010/main" val="336890924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a:picLocks noChangeAspect="1"/>
          </p:cNvPicPr>
          <p:nvPr/>
        </p:nvPicPr>
        <p:blipFill rotWithShape="1">
          <a:blip r:embed="rId2"/>
          <a:srcRect t="3859" b="5124"/>
          <a:stretch/>
        </p:blipFill>
        <p:spPr>
          <a:xfrm>
            <a:off x="107092" y="647013"/>
            <a:ext cx="4572000" cy="5626445"/>
          </a:xfrm>
          <a:prstGeom prst="rect">
            <a:avLst/>
          </a:prstGeom>
        </p:spPr>
      </p:pic>
      <p:sp>
        <p:nvSpPr>
          <p:cNvPr id="3" name="矩形 2"/>
          <p:cNvSpPr/>
          <p:nvPr/>
        </p:nvSpPr>
        <p:spPr>
          <a:xfrm>
            <a:off x="4320746" y="2194004"/>
            <a:ext cx="4572000" cy="1200329"/>
          </a:xfrm>
          <a:prstGeom prst="rect">
            <a:avLst/>
          </a:prstGeom>
        </p:spPr>
        <p:txBody>
          <a:bodyPr>
            <a:spAutoFit/>
          </a:bodyPr>
          <a:lstStyle/>
          <a:p>
            <a:r>
              <a:rPr lang="zh-TW" altLang="en-US" dirty="0"/>
              <a:t>優雅的 </a:t>
            </a:r>
            <a:r>
              <a:rPr lang="en-US" altLang="zh-TW" dirty="0" err="1"/>
              <a:t>SciPy</a:t>
            </a:r>
            <a:r>
              <a:rPr lang="zh-TW" altLang="en-US" dirty="0"/>
              <a:t>｜</a:t>
            </a:r>
            <a:r>
              <a:rPr lang="en-US" altLang="zh-TW" dirty="0"/>
              <a:t>Python </a:t>
            </a:r>
            <a:r>
              <a:rPr lang="zh-TW" altLang="en-US" dirty="0"/>
              <a:t>科學研究的美學 </a:t>
            </a:r>
            <a:r>
              <a:rPr lang="en-US" altLang="zh-TW" dirty="0"/>
              <a:t>(Elegant </a:t>
            </a:r>
            <a:r>
              <a:rPr lang="en-US" altLang="zh-TW" dirty="0" err="1"/>
              <a:t>SciPy</a:t>
            </a:r>
            <a:r>
              <a:rPr lang="en-US" altLang="zh-TW" dirty="0"/>
              <a:t>: The Art of Scientific Python) </a:t>
            </a:r>
          </a:p>
          <a:p>
            <a:r>
              <a:rPr lang="en-US" altLang="zh-TW" dirty="0"/>
              <a:t>Juan Nunez-Iglesias </a:t>
            </a:r>
            <a:r>
              <a:rPr lang="zh-TW" altLang="en-US" dirty="0"/>
              <a:t>張靜雯</a:t>
            </a:r>
          </a:p>
          <a:p>
            <a:r>
              <a:rPr lang="zh-TW" altLang="en-US" dirty="0" smtClean="0"/>
              <a:t>歐</a:t>
            </a:r>
            <a:r>
              <a:rPr lang="zh-TW" altLang="en-US" dirty="0"/>
              <a:t>萊</a:t>
            </a:r>
            <a:r>
              <a:rPr lang="zh-TW" altLang="en-US" dirty="0" smtClean="0"/>
              <a:t>禮  </a:t>
            </a:r>
            <a:r>
              <a:rPr lang="en-US" altLang="zh-TW" dirty="0" smtClean="0"/>
              <a:t>2018-06-01</a:t>
            </a:r>
            <a:endParaRPr lang="zh-TW" altLang="en-US" dirty="0"/>
          </a:p>
        </p:txBody>
      </p:sp>
      <p:sp>
        <p:nvSpPr>
          <p:cNvPr id="5" name="矩形 4"/>
          <p:cNvSpPr/>
          <p:nvPr/>
        </p:nvSpPr>
        <p:spPr>
          <a:xfrm>
            <a:off x="4440195" y="1009701"/>
            <a:ext cx="2441694" cy="769441"/>
          </a:xfrm>
          <a:prstGeom prst="rect">
            <a:avLst/>
          </a:prstGeom>
          <a:solidFill>
            <a:schemeClr val="tx1"/>
          </a:solidFill>
        </p:spPr>
        <p:txBody>
          <a:bodyPr wrap="none">
            <a:spAutoFit/>
          </a:bodyPr>
          <a:lstStyle/>
          <a:p>
            <a:r>
              <a:rPr lang="zh-TW" altLang="en-US" sz="4400" dirty="0">
                <a:solidFill>
                  <a:schemeClr val="bg1"/>
                </a:solidFill>
              </a:rPr>
              <a:t>好書推薦</a:t>
            </a:r>
          </a:p>
        </p:txBody>
      </p:sp>
      <p:pic>
        <p:nvPicPr>
          <p:cNvPr id="6" name="圖片 5">
            <a:extLst>
              <a:ext uri="{FF2B5EF4-FFF2-40B4-BE49-F238E27FC236}">
                <a16:creationId xmlns:a16="http://schemas.microsoft.com/office/drawing/2014/main" id="{016291E8-051C-4EDF-A068-4C8F8B0B05DB}"/>
              </a:ext>
            </a:extLst>
          </p:cNvPr>
          <p:cNvPicPr>
            <a:picLocks noChangeAspect="1"/>
          </p:cNvPicPr>
          <p:nvPr/>
        </p:nvPicPr>
        <p:blipFill>
          <a:blip r:embed="rId3"/>
          <a:stretch>
            <a:fillRect/>
          </a:stretch>
        </p:blipFill>
        <p:spPr>
          <a:xfrm>
            <a:off x="-88776" y="6207487"/>
            <a:ext cx="9232776" cy="675546"/>
          </a:xfrm>
          <a:prstGeom prst="rect">
            <a:avLst/>
          </a:prstGeom>
        </p:spPr>
      </p:pic>
    </p:spTree>
    <p:extLst>
      <p:ext uri="{BB962C8B-B14F-4D97-AF65-F5344CB8AC3E}">
        <p14:creationId xmlns:p14="http://schemas.microsoft.com/office/powerpoint/2010/main" val="163106376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sp>
        <p:nvSpPr>
          <p:cNvPr id="4" name="矩形 3"/>
          <p:cNvSpPr/>
          <p:nvPr/>
        </p:nvSpPr>
        <p:spPr>
          <a:xfrm>
            <a:off x="0" y="0"/>
            <a:ext cx="9144000" cy="68580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a:p>
        </p:txBody>
      </p:sp>
      <p:sp>
        <p:nvSpPr>
          <p:cNvPr id="5" name="矩形 4"/>
          <p:cNvSpPr/>
          <p:nvPr/>
        </p:nvSpPr>
        <p:spPr>
          <a:xfrm>
            <a:off x="476033" y="2528474"/>
            <a:ext cx="6014019" cy="2092881"/>
          </a:xfrm>
          <a:prstGeom prst="rect">
            <a:avLst/>
          </a:prstGeom>
        </p:spPr>
        <p:txBody>
          <a:bodyPr wrap="none">
            <a:spAutoFit/>
          </a:bodyPr>
          <a:lstStyle/>
          <a:p>
            <a:r>
              <a:rPr lang="en-US" altLang="zh-TW" sz="6600" b="1" dirty="0" smtClean="0">
                <a:solidFill>
                  <a:schemeClr val="bg1"/>
                </a:solidFill>
                <a:effectLst>
                  <a:outerShdw blurRad="38100" dist="38100" dir="2700000" algn="tl">
                    <a:srgbClr val="000000">
                      <a:alpha val="43137"/>
                    </a:srgbClr>
                  </a:outerShdw>
                </a:effectLst>
              </a:rPr>
              <a:t>NUMPY</a:t>
            </a:r>
            <a:r>
              <a:rPr lang="zh-TW" altLang="en-US" sz="6600" b="1" dirty="0" smtClean="0">
                <a:solidFill>
                  <a:schemeClr val="bg1"/>
                </a:solidFill>
                <a:effectLst>
                  <a:outerShdw blurRad="38100" dist="38100" dir="2700000" algn="tl">
                    <a:srgbClr val="000000">
                      <a:alpha val="43137"/>
                    </a:srgbClr>
                  </a:outerShdw>
                </a:effectLst>
              </a:rPr>
              <a:t> </a:t>
            </a:r>
            <a:r>
              <a:rPr lang="en-US" altLang="zh-TW" sz="6600" b="1" dirty="0" err="1" smtClean="0">
                <a:solidFill>
                  <a:schemeClr val="bg1"/>
                </a:solidFill>
                <a:effectLst>
                  <a:outerShdw blurRad="38100" dist="38100" dir="2700000" algn="tl">
                    <a:srgbClr val="000000">
                      <a:alpha val="43137"/>
                    </a:srgbClr>
                  </a:outerShdw>
                </a:effectLst>
              </a:rPr>
              <a:t>ndarray</a:t>
            </a:r>
            <a:r>
              <a:rPr lang="zh-TW" altLang="en-US" sz="6600" b="1" dirty="0" smtClean="0">
                <a:solidFill>
                  <a:schemeClr val="bg1"/>
                </a:solidFill>
                <a:effectLst>
                  <a:outerShdw blurRad="38100" dist="38100" dir="2700000" algn="tl">
                    <a:srgbClr val="000000">
                      <a:alpha val="43137"/>
                    </a:srgbClr>
                  </a:outerShdw>
                </a:effectLst>
              </a:rPr>
              <a:t> </a:t>
            </a:r>
            <a:endParaRPr lang="en-US" altLang="zh-TW" sz="6600" b="1" dirty="0" smtClean="0">
              <a:solidFill>
                <a:schemeClr val="bg1"/>
              </a:solidFill>
              <a:effectLst>
                <a:outerShdw blurRad="38100" dist="38100" dir="2700000" algn="tl">
                  <a:srgbClr val="000000">
                    <a:alpha val="43137"/>
                  </a:srgbClr>
                </a:outerShdw>
              </a:effectLst>
            </a:endParaRPr>
          </a:p>
          <a:p>
            <a:r>
              <a:rPr lang="en-US" altLang="zh-TW" sz="3200" dirty="0" smtClean="0">
                <a:solidFill>
                  <a:schemeClr val="bg1"/>
                </a:solidFill>
              </a:rPr>
              <a:t>N-Dimensional Arrays</a:t>
            </a:r>
          </a:p>
          <a:p>
            <a:r>
              <a:rPr lang="zh-TW" altLang="en-US" sz="3200" b="1" dirty="0">
                <a:effectLst>
                  <a:outerShdw blurRad="38100" dist="38100" dir="2700000" algn="tl">
                    <a:srgbClr val="000000">
                      <a:alpha val="43137"/>
                    </a:srgbClr>
                  </a:outerShdw>
                </a:effectLst>
              </a:rPr>
              <a:t>檔案輸入與輸出</a:t>
            </a:r>
            <a:endParaRPr lang="zh-TW" altLang="en-US" sz="3200" b="1"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0067301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err="1"/>
              <a:t>Numpy</a:t>
            </a:r>
            <a:r>
              <a:rPr lang="zh-TW" altLang="en-US" dirty="0"/>
              <a:t>檔案輸入與輸出</a:t>
            </a:r>
          </a:p>
        </p:txBody>
      </p:sp>
      <p:sp>
        <p:nvSpPr>
          <p:cNvPr id="4" name="矩形 3"/>
          <p:cNvSpPr/>
          <p:nvPr/>
        </p:nvSpPr>
        <p:spPr>
          <a:xfrm>
            <a:off x="628650" y="2611905"/>
            <a:ext cx="4847968" cy="369332"/>
          </a:xfrm>
          <a:prstGeom prst="rect">
            <a:avLst/>
          </a:prstGeom>
        </p:spPr>
        <p:txBody>
          <a:bodyPr wrap="square">
            <a:spAutoFit/>
          </a:bodyPr>
          <a:lstStyle/>
          <a:p>
            <a:r>
              <a:rPr lang="en-US" altLang="zh-TW" dirty="0"/>
              <a:t>https://ithelp.ithome.com.tw/articles/10196167</a:t>
            </a:r>
            <a:endParaRPr lang="zh-TW" altLang="en-US" dirty="0"/>
          </a:p>
        </p:txBody>
      </p:sp>
      <p:sp>
        <p:nvSpPr>
          <p:cNvPr id="3" name="矩形 2"/>
          <p:cNvSpPr/>
          <p:nvPr/>
        </p:nvSpPr>
        <p:spPr>
          <a:xfrm>
            <a:off x="2534024" y="3317679"/>
            <a:ext cx="2645468" cy="1323439"/>
          </a:xfrm>
          <a:prstGeom prst="rect">
            <a:avLst/>
          </a:prstGeom>
        </p:spPr>
        <p:txBody>
          <a:bodyPr wrap="none">
            <a:spAutoFit/>
          </a:bodyPr>
          <a:lstStyle/>
          <a:p>
            <a:r>
              <a:rPr lang="en-US" altLang="zh-TW" sz="8000" dirty="0"/>
              <a:t>save()</a:t>
            </a:r>
            <a:endParaRPr lang="zh-TW" altLang="en-US" sz="8000" dirty="0"/>
          </a:p>
        </p:txBody>
      </p:sp>
      <p:sp>
        <p:nvSpPr>
          <p:cNvPr id="5" name="矩形 4"/>
          <p:cNvSpPr/>
          <p:nvPr/>
        </p:nvSpPr>
        <p:spPr>
          <a:xfrm>
            <a:off x="2534024" y="4641118"/>
            <a:ext cx="2614818" cy="1323439"/>
          </a:xfrm>
          <a:prstGeom prst="rect">
            <a:avLst/>
          </a:prstGeom>
        </p:spPr>
        <p:txBody>
          <a:bodyPr wrap="none">
            <a:spAutoFit/>
          </a:bodyPr>
          <a:lstStyle/>
          <a:p>
            <a:r>
              <a:rPr lang="en-US" altLang="zh-TW" sz="8000" dirty="0" smtClean="0"/>
              <a:t>load()</a:t>
            </a:r>
            <a:endParaRPr lang="zh-TW" altLang="en-US" sz="8000" dirty="0"/>
          </a:p>
        </p:txBody>
      </p:sp>
      <p:sp>
        <p:nvSpPr>
          <p:cNvPr id="6" name="矩形 5"/>
          <p:cNvSpPr/>
          <p:nvPr/>
        </p:nvSpPr>
        <p:spPr>
          <a:xfrm>
            <a:off x="549872" y="1997409"/>
            <a:ext cx="5929828" cy="523220"/>
          </a:xfrm>
          <a:prstGeom prst="rect">
            <a:avLst/>
          </a:prstGeom>
        </p:spPr>
        <p:txBody>
          <a:bodyPr wrap="none">
            <a:spAutoFit/>
          </a:bodyPr>
          <a:lstStyle/>
          <a:p>
            <a:r>
              <a:rPr lang="zh-TW" altLang="en-US" sz="2800" dirty="0" smtClean="0"/>
              <a:t>閱讀底下文章並完成基本測試與報告</a:t>
            </a:r>
            <a:endParaRPr lang="zh-TW" altLang="en-US" sz="2800" dirty="0"/>
          </a:p>
        </p:txBody>
      </p:sp>
      <p:pic>
        <p:nvPicPr>
          <p:cNvPr id="7" name="圖片 6">
            <a:extLst>
              <a:ext uri="{FF2B5EF4-FFF2-40B4-BE49-F238E27FC236}">
                <a16:creationId xmlns:a16="http://schemas.microsoft.com/office/drawing/2014/main" id="{016291E8-051C-4EDF-A068-4C8F8B0B05DB}"/>
              </a:ext>
            </a:extLst>
          </p:cNvPr>
          <p:cNvPicPr>
            <a:picLocks noChangeAspect="1"/>
          </p:cNvPicPr>
          <p:nvPr/>
        </p:nvPicPr>
        <p:blipFill>
          <a:blip r:embed="rId2"/>
          <a:stretch>
            <a:fillRect/>
          </a:stretch>
        </p:blipFill>
        <p:spPr>
          <a:xfrm>
            <a:off x="-88776" y="6207487"/>
            <a:ext cx="9232776" cy="675546"/>
          </a:xfrm>
          <a:prstGeom prst="rect">
            <a:avLst/>
          </a:prstGeom>
        </p:spPr>
      </p:pic>
    </p:spTree>
    <p:extLst>
      <p:ext uri="{BB962C8B-B14F-4D97-AF65-F5344CB8AC3E}">
        <p14:creationId xmlns:p14="http://schemas.microsoft.com/office/powerpoint/2010/main" val="34677514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sp>
        <p:nvSpPr>
          <p:cNvPr id="4" name="矩形 3"/>
          <p:cNvSpPr/>
          <p:nvPr/>
        </p:nvSpPr>
        <p:spPr>
          <a:xfrm>
            <a:off x="0" y="0"/>
            <a:ext cx="9144000" cy="68580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a:p>
        </p:txBody>
      </p:sp>
      <p:sp>
        <p:nvSpPr>
          <p:cNvPr id="5" name="矩形 4"/>
          <p:cNvSpPr/>
          <p:nvPr/>
        </p:nvSpPr>
        <p:spPr>
          <a:xfrm>
            <a:off x="476033" y="2528474"/>
            <a:ext cx="8433334" cy="3631763"/>
          </a:xfrm>
          <a:prstGeom prst="rect">
            <a:avLst/>
          </a:prstGeom>
        </p:spPr>
        <p:txBody>
          <a:bodyPr wrap="none">
            <a:spAutoFit/>
          </a:bodyPr>
          <a:lstStyle/>
          <a:p>
            <a:r>
              <a:rPr lang="en-US" altLang="zh-TW" sz="6600" b="1" dirty="0" smtClean="0">
                <a:solidFill>
                  <a:schemeClr val="bg1"/>
                </a:solidFill>
                <a:effectLst>
                  <a:outerShdw blurRad="38100" dist="38100" dir="2700000" algn="tl">
                    <a:srgbClr val="000000">
                      <a:alpha val="43137"/>
                    </a:srgbClr>
                  </a:outerShdw>
                </a:effectLst>
              </a:rPr>
              <a:t>NUMPY</a:t>
            </a:r>
            <a:r>
              <a:rPr lang="zh-TW" altLang="en-US" sz="6600" b="1" dirty="0" smtClean="0">
                <a:solidFill>
                  <a:schemeClr val="bg1"/>
                </a:solidFill>
                <a:effectLst>
                  <a:outerShdw blurRad="38100" dist="38100" dir="2700000" algn="tl">
                    <a:srgbClr val="000000">
                      <a:alpha val="43137"/>
                    </a:srgbClr>
                  </a:outerShdw>
                </a:effectLst>
              </a:rPr>
              <a:t> </a:t>
            </a:r>
            <a:r>
              <a:rPr lang="en-US" altLang="zh-TW" sz="6600" b="1" dirty="0" err="1" smtClean="0">
                <a:solidFill>
                  <a:schemeClr val="bg1"/>
                </a:solidFill>
                <a:effectLst>
                  <a:outerShdw blurRad="38100" dist="38100" dir="2700000" algn="tl">
                    <a:srgbClr val="000000">
                      <a:alpha val="43137"/>
                    </a:srgbClr>
                  </a:outerShdw>
                </a:effectLst>
              </a:rPr>
              <a:t>ndarray</a:t>
            </a:r>
            <a:r>
              <a:rPr lang="zh-TW" altLang="en-US" sz="6600" b="1" dirty="0" smtClean="0">
                <a:solidFill>
                  <a:schemeClr val="bg1"/>
                </a:solidFill>
                <a:effectLst>
                  <a:outerShdw blurRad="38100" dist="38100" dir="2700000" algn="tl">
                    <a:srgbClr val="000000">
                      <a:alpha val="43137"/>
                    </a:srgbClr>
                  </a:outerShdw>
                </a:effectLst>
              </a:rPr>
              <a:t> 運算</a:t>
            </a:r>
            <a:endParaRPr lang="en-US" altLang="zh-TW" sz="6600" b="1" dirty="0" smtClean="0">
              <a:solidFill>
                <a:schemeClr val="bg1"/>
              </a:solidFill>
              <a:effectLst>
                <a:outerShdw blurRad="38100" dist="38100" dir="2700000" algn="tl">
                  <a:srgbClr val="000000">
                    <a:alpha val="43137"/>
                  </a:srgbClr>
                </a:outerShdw>
              </a:effectLst>
            </a:endParaRPr>
          </a:p>
          <a:p>
            <a:r>
              <a:rPr lang="zh-TW" altLang="en-US" sz="6600" dirty="0" smtClean="0"/>
              <a:t>排序</a:t>
            </a:r>
            <a:r>
              <a:rPr lang="en-US" altLang="zh-TW" sz="6600" dirty="0" smtClean="0"/>
              <a:t>sort</a:t>
            </a:r>
          </a:p>
          <a:p>
            <a:r>
              <a:rPr lang="zh-TW" altLang="zh-TW" sz="3200" b="1" dirty="0">
                <a:effectLst>
                  <a:outerShdw blurRad="38100" dist="38100" dir="2700000" algn="tl">
                    <a:srgbClr val="000000">
                      <a:alpha val="43137"/>
                    </a:srgbClr>
                  </a:outerShdw>
                </a:effectLst>
              </a:rPr>
              <a:t>學生</a:t>
            </a:r>
            <a:r>
              <a:rPr lang="zh-TW" altLang="zh-TW" sz="3200" b="1" dirty="0" smtClean="0">
                <a:effectLst>
                  <a:outerShdw blurRad="38100" dist="38100" dir="2700000" algn="tl">
                    <a:srgbClr val="000000">
                      <a:alpha val="43137"/>
                    </a:srgbClr>
                  </a:outerShdw>
                </a:effectLst>
              </a:rPr>
              <a:t>報告</a:t>
            </a:r>
            <a:r>
              <a:rPr lang="en-US" altLang="zh-TW" sz="3200" b="1" dirty="0" smtClean="0">
                <a:effectLst>
                  <a:outerShdw blurRad="38100" dist="38100" dir="2700000" algn="tl">
                    <a:srgbClr val="000000">
                      <a:alpha val="43137"/>
                    </a:srgbClr>
                  </a:outerShdw>
                </a:effectLst>
              </a:rPr>
              <a:t>:</a:t>
            </a:r>
            <a:r>
              <a:rPr lang="zh-TW" altLang="en-US" sz="3200" b="1" dirty="0">
                <a:effectLst>
                  <a:outerShdw blurRad="38100" dist="38100" dir="2700000" algn="tl">
                    <a:srgbClr val="000000">
                      <a:alpha val="43137"/>
                    </a:srgbClr>
                  </a:outerShdw>
                </a:effectLst>
              </a:rPr>
              <a:t>舉例說明</a:t>
            </a:r>
            <a:r>
              <a:rPr lang="en-US" altLang="zh-TW" sz="3200" b="1" dirty="0" err="1">
                <a:effectLst>
                  <a:outerShdw blurRad="38100" dist="38100" dir="2700000" algn="tl">
                    <a:srgbClr val="000000">
                      <a:alpha val="43137"/>
                    </a:srgbClr>
                  </a:outerShdw>
                </a:effectLst>
              </a:rPr>
              <a:t>numpy</a:t>
            </a:r>
            <a:r>
              <a:rPr lang="zh-TW" altLang="en-US" sz="3200" b="1" dirty="0">
                <a:effectLst>
                  <a:outerShdw blurRad="38100" dist="38100" dir="2700000" algn="tl">
                    <a:srgbClr val="000000">
                      <a:alpha val="43137"/>
                    </a:srgbClr>
                  </a:outerShdw>
                </a:effectLst>
              </a:rPr>
              <a:t>陣列的各項排序運算</a:t>
            </a:r>
            <a:endParaRPr lang="en-US" altLang="zh-TW" sz="3200" b="1" dirty="0" smtClean="0">
              <a:effectLst>
                <a:outerShdw blurRad="38100" dist="38100" dir="2700000" algn="tl">
                  <a:srgbClr val="000000">
                    <a:alpha val="43137"/>
                  </a:srgbClr>
                </a:outerShdw>
              </a:effectLst>
            </a:endParaRPr>
          </a:p>
          <a:p>
            <a:endParaRPr lang="zh-TW" altLang="en-US" sz="6600" b="1"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42692190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Array sorting</a:t>
            </a:r>
            <a:endParaRPr lang="zh-TW" altLang="en-US" dirty="0"/>
          </a:p>
        </p:txBody>
      </p:sp>
      <p:sp>
        <p:nvSpPr>
          <p:cNvPr id="3" name="內容版面配置區 2"/>
          <p:cNvSpPr>
            <a:spLocks noGrp="1"/>
          </p:cNvSpPr>
          <p:nvPr>
            <p:ph idx="1"/>
          </p:nvPr>
        </p:nvSpPr>
        <p:spPr>
          <a:xfrm>
            <a:off x="743980" y="1666637"/>
            <a:ext cx="4750658" cy="2235629"/>
          </a:xfrm>
          <a:solidFill>
            <a:schemeClr val="accent4">
              <a:lumMod val="20000"/>
              <a:lumOff val="80000"/>
            </a:schemeClr>
          </a:solidFill>
        </p:spPr>
        <p:txBody>
          <a:bodyPr>
            <a:noAutofit/>
          </a:bodyPr>
          <a:lstStyle/>
          <a:p>
            <a:pPr marL="0" indent="0">
              <a:buNone/>
            </a:pPr>
            <a:r>
              <a:rPr lang="en-US" altLang="zh-TW" sz="3200" dirty="0" err="1"/>
              <a:t>ar</a:t>
            </a:r>
            <a:r>
              <a:rPr lang="en-US" altLang="zh-TW" sz="3200" dirty="0"/>
              <a:t>=</a:t>
            </a:r>
            <a:r>
              <a:rPr lang="en-US" altLang="zh-TW" sz="3200" dirty="0" err="1"/>
              <a:t>np.array</a:t>
            </a:r>
            <a:r>
              <a:rPr lang="en-US" altLang="zh-TW" sz="3200" dirty="0"/>
              <a:t>([[3,2],[10,-1</a:t>
            </a:r>
            <a:r>
              <a:rPr lang="en-US" altLang="zh-TW" sz="3200" dirty="0" smtClean="0"/>
              <a:t>]])</a:t>
            </a:r>
          </a:p>
          <a:p>
            <a:pPr marL="0" indent="0">
              <a:buNone/>
            </a:pPr>
            <a:r>
              <a:rPr lang="en-US" altLang="zh-TW" sz="3200" dirty="0" err="1" smtClean="0"/>
              <a:t>ar</a:t>
            </a:r>
            <a:endParaRPr lang="en-US" altLang="zh-TW" sz="3200" dirty="0" smtClean="0"/>
          </a:p>
          <a:p>
            <a:pPr marL="0" indent="0">
              <a:buNone/>
            </a:pPr>
            <a:r>
              <a:rPr lang="en-US" altLang="zh-TW" sz="3200" dirty="0" err="1" smtClean="0"/>
              <a:t>ar.sort</a:t>
            </a:r>
            <a:r>
              <a:rPr lang="en-US" altLang="zh-TW" sz="3200" dirty="0" smtClean="0"/>
              <a:t>(axis=1</a:t>
            </a:r>
            <a:r>
              <a:rPr lang="en-US" altLang="zh-TW" sz="3200" dirty="0"/>
              <a:t>)</a:t>
            </a:r>
          </a:p>
          <a:p>
            <a:pPr marL="0" indent="0">
              <a:buNone/>
            </a:pPr>
            <a:r>
              <a:rPr lang="en-US" altLang="zh-TW" sz="3200" dirty="0" err="1"/>
              <a:t>ar</a:t>
            </a:r>
            <a:endParaRPr lang="zh-TW" altLang="en-US" sz="3200" dirty="0"/>
          </a:p>
          <a:p>
            <a:pPr marL="0" indent="0">
              <a:buNone/>
            </a:pPr>
            <a:endParaRPr lang="zh-TW" altLang="en-US" sz="3200" dirty="0"/>
          </a:p>
        </p:txBody>
      </p:sp>
      <p:sp>
        <p:nvSpPr>
          <p:cNvPr id="4" name="矩形 3"/>
          <p:cNvSpPr/>
          <p:nvPr/>
        </p:nvSpPr>
        <p:spPr>
          <a:xfrm>
            <a:off x="628650" y="5586905"/>
            <a:ext cx="7352271" cy="646331"/>
          </a:xfrm>
          <a:prstGeom prst="rect">
            <a:avLst/>
          </a:prstGeom>
        </p:spPr>
        <p:txBody>
          <a:bodyPr wrap="square">
            <a:spAutoFit/>
          </a:bodyPr>
          <a:lstStyle/>
          <a:p>
            <a:r>
              <a:rPr lang="en-US" altLang="zh-TW" dirty="0" smtClean="0"/>
              <a:t>https://github.com/femibyte/mastering_pandas/blob/master/MasteringPandas-chap3_DataStructures.ipynb</a:t>
            </a:r>
            <a:endParaRPr lang="zh-TW" altLang="en-US" dirty="0"/>
          </a:p>
        </p:txBody>
      </p:sp>
      <p:sp>
        <p:nvSpPr>
          <p:cNvPr id="6" name="內容版面配置區 2"/>
          <p:cNvSpPr txBox="1">
            <a:spLocks/>
          </p:cNvSpPr>
          <p:nvPr/>
        </p:nvSpPr>
        <p:spPr>
          <a:xfrm>
            <a:off x="3689008" y="3351276"/>
            <a:ext cx="4750658" cy="2235629"/>
          </a:xfrm>
          <a:prstGeom prst="rect">
            <a:avLst/>
          </a:prstGeom>
          <a:solidFill>
            <a:schemeClr val="accent6">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ltLang="zh-TW" sz="3200" dirty="0" err="1" smtClean="0"/>
              <a:t>ar</a:t>
            </a:r>
            <a:r>
              <a:rPr lang="en-US" altLang="zh-TW" sz="3200" dirty="0" smtClean="0"/>
              <a:t>=</a:t>
            </a:r>
            <a:r>
              <a:rPr lang="en-US" altLang="zh-TW" sz="3200" dirty="0" err="1" smtClean="0"/>
              <a:t>np.array</a:t>
            </a:r>
            <a:r>
              <a:rPr lang="en-US" altLang="zh-TW" sz="3200" dirty="0" smtClean="0"/>
              <a:t>([[3,2],[10,-1]])</a:t>
            </a:r>
          </a:p>
          <a:p>
            <a:pPr marL="0" indent="0">
              <a:buFont typeface="Arial" panose="020B0604020202020204" pitchFamily="34" charset="0"/>
              <a:buNone/>
            </a:pPr>
            <a:r>
              <a:rPr lang="en-US" altLang="zh-TW" sz="3200" dirty="0" err="1" smtClean="0"/>
              <a:t>ar</a:t>
            </a:r>
            <a:endParaRPr lang="en-US" altLang="zh-TW" sz="3200" dirty="0" smtClean="0"/>
          </a:p>
          <a:p>
            <a:pPr marL="0" indent="0">
              <a:buFont typeface="Arial" panose="020B0604020202020204" pitchFamily="34" charset="0"/>
              <a:buNone/>
            </a:pPr>
            <a:r>
              <a:rPr lang="en-US" altLang="zh-TW" sz="3200" dirty="0" err="1" smtClean="0"/>
              <a:t>ar.sort</a:t>
            </a:r>
            <a:r>
              <a:rPr lang="en-US" altLang="zh-TW" sz="3200" dirty="0" smtClean="0"/>
              <a:t>(axis=0)</a:t>
            </a:r>
          </a:p>
          <a:p>
            <a:pPr marL="0" indent="0">
              <a:buFont typeface="Arial" panose="020B0604020202020204" pitchFamily="34" charset="0"/>
              <a:buNone/>
            </a:pPr>
            <a:r>
              <a:rPr lang="en-US" altLang="zh-TW" sz="3200" dirty="0" err="1" smtClean="0"/>
              <a:t>ar</a:t>
            </a:r>
            <a:endParaRPr lang="zh-TW" altLang="en-US" sz="3200" dirty="0" smtClean="0"/>
          </a:p>
          <a:p>
            <a:pPr marL="0" indent="0">
              <a:buFont typeface="Arial" panose="020B0604020202020204" pitchFamily="34" charset="0"/>
              <a:buNone/>
            </a:pPr>
            <a:endParaRPr lang="zh-TW" altLang="en-US" sz="3200" dirty="0"/>
          </a:p>
        </p:txBody>
      </p:sp>
      <p:pic>
        <p:nvPicPr>
          <p:cNvPr id="7" name="圖片 6">
            <a:extLst>
              <a:ext uri="{FF2B5EF4-FFF2-40B4-BE49-F238E27FC236}">
                <a16:creationId xmlns:a16="http://schemas.microsoft.com/office/drawing/2014/main" id="{016291E8-051C-4EDF-A068-4C8F8B0B05DB}"/>
              </a:ext>
            </a:extLst>
          </p:cNvPr>
          <p:cNvPicPr>
            <a:picLocks noChangeAspect="1"/>
          </p:cNvPicPr>
          <p:nvPr/>
        </p:nvPicPr>
        <p:blipFill>
          <a:blip r:embed="rId2"/>
          <a:stretch>
            <a:fillRect/>
          </a:stretch>
        </p:blipFill>
        <p:spPr>
          <a:xfrm>
            <a:off x="-88776" y="6207487"/>
            <a:ext cx="9232776" cy="675546"/>
          </a:xfrm>
          <a:prstGeom prst="rect">
            <a:avLst/>
          </a:prstGeom>
        </p:spPr>
      </p:pic>
    </p:spTree>
    <p:extLst>
      <p:ext uri="{BB962C8B-B14F-4D97-AF65-F5344CB8AC3E}">
        <p14:creationId xmlns:p14="http://schemas.microsoft.com/office/powerpoint/2010/main" val="209384447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Reverse array </a:t>
            </a:r>
            <a:endParaRPr lang="zh-TW" altLang="en-US" dirty="0"/>
          </a:p>
        </p:txBody>
      </p:sp>
      <p:sp>
        <p:nvSpPr>
          <p:cNvPr id="4" name="矩形 3"/>
          <p:cNvSpPr/>
          <p:nvPr/>
        </p:nvSpPr>
        <p:spPr>
          <a:xfrm>
            <a:off x="2110796" y="2082799"/>
            <a:ext cx="4142288" cy="1446550"/>
          </a:xfrm>
          <a:prstGeom prst="rect">
            <a:avLst/>
          </a:prstGeom>
        </p:spPr>
        <p:txBody>
          <a:bodyPr wrap="none">
            <a:spAutoFit/>
          </a:bodyPr>
          <a:lstStyle/>
          <a:p>
            <a:r>
              <a:rPr lang="en-US" altLang="zh-TW" sz="4400" dirty="0" err="1"/>
              <a:t>ar</a:t>
            </a:r>
            <a:r>
              <a:rPr lang="en-US" altLang="zh-TW" sz="4400" dirty="0"/>
              <a:t>=</a:t>
            </a:r>
            <a:r>
              <a:rPr lang="en-US" altLang="zh-TW" sz="4400" dirty="0" err="1"/>
              <a:t>np.arange</a:t>
            </a:r>
            <a:r>
              <a:rPr lang="en-US" altLang="zh-TW" sz="4400" dirty="0"/>
              <a:t>(5); </a:t>
            </a:r>
            <a:endParaRPr lang="en-US" altLang="zh-TW" sz="4400" dirty="0" smtClean="0"/>
          </a:p>
          <a:p>
            <a:r>
              <a:rPr lang="en-US" altLang="zh-TW" sz="4400" dirty="0" err="1" smtClean="0"/>
              <a:t>ar</a:t>
            </a:r>
            <a:r>
              <a:rPr lang="en-US" altLang="zh-TW" sz="4400" dirty="0"/>
              <a:t>[::-1]</a:t>
            </a:r>
            <a:endParaRPr lang="zh-TW" altLang="en-US" sz="4400" dirty="0"/>
          </a:p>
        </p:txBody>
      </p:sp>
      <p:pic>
        <p:nvPicPr>
          <p:cNvPr id="5" name="圖片 4">
            <a:extLst>
              <a:ext uri="{FF2B5EF4-FFF2-40B4-BE49-F238E27FC236}">
                <a16:creationId xmlns:a16="http://schemas.microsoft.com/office/drawing/2014/main" id="{016291E8-051C-4EDF-A068-4C8F8B0B05DB}"/>
              </a:ext>
            </a:extLst>
          </p:cNvPr>
          <p:cNvPicPr>
            <a:picLocks noChangeAspect="1"/>
          </p:cNvPicPr>
          <p:nvPr/>
        </p:nvPicPr>
        <p:blipFill>
          <a:blip r:embed="rId2"/>
          <a:stretch>
            <a:fillRect/>
          </a:stretch>
        </p:blipFill>
        <p:spPr>
          <a:xfrm>
            <a:off x="-88776" y="6207487"/>
            <a:ext cx="9232776" cy="675546"/>
          </a:xfrm>
          <a:prstGeom prst="rect">
            <a:avLst/>
          </a:prstGeom>
        </p:spPr>
      </p:pic>
    </p:spTree>
    <p:extLst>
      <p:ext uri="{BB962C8B-B14F-4D97-AF65-F5344CB8AC3E}">
        <p14:creationId xmlns:p14="http://schemas.microsoft.com/office/powerpoint/2010/main" val="42877495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AI</a:t>
            </a:r>
            <a:r>
              <a:rPr lang="zh-TW" altLang="en-US" dirty="0"/>
              <a:t>環境建置</a:t>
            </a:r>
          </a:p>
        </p:txBody>
      </p:sp>
      <p:sp>
        <p:nvSpPr>
          <p:cNvPr id="3" name="內容版面配置區 2"/>
          <p:cNvSpPr>
            <a:spLocks noGrp="1"/>
          </p:cNvSpPr>
          <p:nvPr>
            <p:ph idx="1"/>
          </p:nvPr>
        </p:nvSpPr>
        <p:spPr/>
        <p:txBody>
          <a:bodyPr/>
          <a:lstStyle/>
          <a:p>
            <a:r>
              <a:rPr lang="en-US" altLang="zh-TW" dirty="0"/>
              <a:t>Ubuntu 18.04 LTS 64-bit</a:t>
            </a:r>
          </a:p>
          <a:p>
            <a:r>
              <a:rPr lang="zh-TW" altLang="en-US" dirty="0"/>
              <a:t>安裝</a:t>
            </a:r>
            <a:r>
              <a:rPr lang="en-US" altLang="zh-TW" dirty="0"/>
              <a:t>anaconda</a:t>
            </a:r>
          </a:p>
          <a:p>
            <a:r>
              <a:rPr lang="zh-TW" altLang="en-US" dirty="0"/>
              <a:t>安裝</a:t>
            </a:r>
            <a:r>
              <a:rPr lang="en-US" altLang="zh-TW" dirty="0" err="1"/>
              <a:t>Tensorflow</a:t>
            </a:r>
            <a:endParaRPr lang="en-US" altLang="zh-TW" dirty="0"/>
          </a:p>
          <a:p>
            <a:r>
              <a:rPr lang="zh-TW" altLang="en-US" dirty="0"/>
              <a:t>安裝</a:t>
            </a:r>
            <a:r>
              <a:rPr lang="en-US" altLang="zh-TW" dirty="0"/>
              <a:t>PYTORCH</a:t>
            </a:r>
          </a:p>
          <a:p>
            <a:r>
              <a:rPr lang="zh-TW" altLang="en-US" dirty="0"/>
              <a:t>安裝</a:t>
            </a:r>
            <a:r>
              <a:rPr lang="en-US" altLang="zh-TW" dirty="0"/>
              <a:t>open AI gym</a:t>
            </a:r>
            <a:endParaRPr lang="zh-TW" altLang="en-US" dirty="0"/>
          </a:p>
        </p:txBody>
      </p:sp>
      <p:pic>
        <p:nvPicPr>
          <p:cNvPr id="4" name="圖片 3">
            <a:extLst>
              <a:ext uri="{FF2B5EF4-FFF2-40B4-BE49-F238E27FC236}">
                <a16:creationId xmlns:a16="http://schemas.microsoft.com/office/drawing/2014/main" id="{016291E8-051C-4EDF-A068-4C8F8B0B05DB}"/>
              </a:ext>
            </a:extLst>
          </p:cNvPr>
          <p:cNvPicPr>
            <a:picLocks noChangeAspect="1"/>
          </p:cNvPicPr>
          <p:nvPr/>
        </p:nvPicPr>
        <p:blipFill>
          <a:blip r:embed="rId2"/>
          <a:stretch>
            <a:fillRect/>
          </a:stretch>
        </p:blipFill>
        <p:spPr>
          <a:xfrm>
            <a:off x="-88776" y="6207487"/>
            <a:ext cx="9232776" cy="675546"/>
          </a:xfrm>
          <a:prstGeom prst="rect">
            <a:avLst/>
          </a:prstGeom>
        </p:spPr>
      </p:pic>
    </p:spTree>
    <p:extLst>
      <p:ext uri="{BB962C8B-B14F-4D97-AF65-F5344CB8AC3E}">
        <p14:creationId xmlns:p14="http://schemas.microsoft.com/office/powerpoint/2010/main" val="213610417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570470" y="708453"/>
            <a:ext cx="7772400" cy="552579"/>
          </a:xfrm>
        </p:spPr>
        <p:txBody>
          <a:bodyPr>
            <a:normAutofit/>
          </a:bodyPr>
          <a:lstStyle/>
          <a:p>
            <a:r>
              <a:rPr lang="en-US" altLang="zh-TW" sz="3200" b="1" dirty="0" smtClean="0">
                <a:effectLst>
                  <a:outerShdw blurRad="38100" dist="38100" dir="2700000" algn="tl">
                    <a:srgbClr val="000000">
                      <a:alpha val="43137"/>
                    </a:srgbClr>
                  </a:outerShdw>
                </a:effectLst>
              </a:rPr>
              <a:t>AI4High::</a:t>
            </a:r>
            <a:r>
              <a:rPr lang="zh-TW" altLang="en-US" sz="3200" b="1" dirty="0" smtClean="0">
                <a:effectLst>
                  <a:outerShdw blurRad="38100" dist="38100" dir="2700000" algn="tl">
                    <a:srgbClr val="000000">
                      <a:alpha val="43137"/>
                    </a:srgbClr>
                  </a:outerShdw>
                </a:effectLst>
              </a:rPr>
              <a:t>從</a:t>
            </a:r>
            <a:r>
              <a:rPr lang="zh-TW" altLang="en-US" sz="3200" b="1" dirty="0" smtClean="0">
                <a:solidFill>
                  <a:srgbClr val="FF0000"/>
                </a:solidFill>
                <a:effectLst>
                  <a:outerShdw blurRad="38100" dist="38100" dir="2700000" algn="tl">
                    <a:srgbClr val="000000">
                      <a:alpha val="43137"/>
                    </a:srgbClr>
                  </a:outerShdw>
                </a:effectLst>
              </a:rPr>
              <a:t>資料科學</a:t>
            </a:r>
            <a:r>
              <a:rPr lang="zh-TW" altLang="en-US" sz="3200" b="1" dirty="0" smtClean="0">
                <a:effectLst>
                  <a:outerShdw blurRad="38100" dist="38100" dir="2700000" algn="tl">
                    <a:srgbClr val="000000">
                      <a:alpha val="43137"/>
                    </a:srgbClr>
                  </a:outerShdw>
                </a:effectLst>
              </a:rPr>
              <a:t>到</a:t>
            </a:r>
            <a:r>
              <a:rPr lang="zh-TW" altLang="en-US" sz="3200" b="1" dirty="0" smtClean="0">
                <a:solidFill>
                  <a:schemeClr val="accent2">
                    <a:lumMod val="75000"/>
                  </a:schemeClr>
                </a:solidFill>
                <a:effectLst>
                  <a:outerShdw blurRad="38100" dist="38100" dir="2700000" algn="tl">
                    <a:srgbClr val="000000">
                      <a:alpha val="43137"/>
                    </a:srgbClr>
                  </a:outerShdw>
                </a:effectLst>
              </a:rPr>
              <a:t>機器學習</a:t>
            </a:r>
            <a:r>
              <a:rPr lang="zh-TW" altLang="en-US" sz="3200" b="1" dirty="0">
                <a:effectLst>
                  <a:outerShdw blurRad="38100" dist="38100" dir="2700000" algn="tl">
                    <a:srgbClr val="000000">
                      <a:alpha val="43137"/>
                    </a:srgbClr>
                  </a:outerShdw>
                </a:effectLst>
              </a:rPr>
              <a:t>與</a:t>
            </a:r>
            <a:r>
              <a:rPr lang="zh-TW" altLang="en-US" sz="3200" b="1" dirty="0" smtClean="0">
                <a:solidFill>
                  <a:schemeClr val="accent4">
                    <a:lumMod val="50000"/>
                  </a:schemeClr>
                </a:solidFill>
                <a:effectLst>
                  <a:outerShdw blurRad="38100" dist="38100" dir="2700000" algn="tl">
                    <a:srgbClr val="000000">
                      <a:alpha val="43137"/>
                    </a:srgbClr>
                  </a:outerShdw>
                </a:effectLst>
              </a:rPr>
              <a:t>人工智慧</a:t>
            </a:r>
            <a:endParaRPr lang="zh-TW" altLang="en-US" sz="3200" b="1" dirty="0">
              <a:solidFill>
                <a:schemeClr val="accent4">
                  <a:lumMod val="50000"/>
                </a:schemeClr>
              </a:solidFill>
              <a:effectLst>
                <a:outerShdw blurRad="38100" dist="38100" dir="2700000" algn="tl">
                  <a:srgbClr val="000000">
                    <a:alpha val="43137"/>
                  </a:srgbClr>
                </a:outerShdw>
              </a:effectLst>
            </a:endParaRPr>
          </a:p>
        </p:txBody>
      </p:sp>
      <p:sp>
        <p:nvSpPr>
          <p:cNvPr id="4" name="矩形 3"/>
          <p:cNvSpPr/>
          <p:nvPr/>
        </p:nvSpPr>
        <p:spPr>
          <a:xfrm>
            <a:off x="1157416" y="2100818"/>
            <a:ext cx="6215450" cy="2862322"/>
          </a:xfrm>
          <a:prstGeom prst="rect">
            <a:avLst/>
          </a:prstGeom>
        </p:spPr>
        <p:txBody>
          <a:bodyPr wrap="square">
            <a:spAutoFit/>
          </a:bodyPr>
          <a:lstStyle/>
          <a:p>
            <a:r>
              <a:rPr lang="en-US" altLang="zh-TW" sz="6000" b="1" dirty="0" err="1">
                <a:effectLst>
                  <a:outerShdw blurRad="38100" dist="38100" dir="2700000" algn="tl">
                    <a:srgbClr val="000000">
                      <a:alpha val="43137"/>
                    </a:srgbClr>
                  </a:outerShdw>
                </a:effectLst>
              </a:rPr>
              <a:t>Matplotlib</a:t>
            </a:r>
            <a:r>
              <a:rPr lang="en-US" altLang="zh-TW" sz="6000" b="1" dirty="0">
                <a:effectLst>
                  <a:outerShdw blurRad="38100" dist="38100" dir="2700000" algn="tl">
                    <a:srgbClr val="000000">
                      <a:alpha val="43137"/>
                    </a:srgbClr>
                  </a:outerShdw>
                </a:effectLst>
              </a:rPr>
              <a:t> </a:t>
            </a:r>
            <a:endParaRPr lang="en-US" altLang="zh-TW" sz="6000" b="1" dirty="0" smtClean="0">
              <a:effectLst>
                <a:outerShdw blurRad="38100" dist="38100" dir="2700000" algn="tl">
                  <a:srgbClr val="000000">
                    <a:alpha val="43137"/>
                  </a:srgbClr>
                </a:outerShdw>
              </a:effectLst>
            </a:endParaRPr>
          </a:p>
          <a:p>
            <a:r>
              <a:rPr lang="en-US" altLang="zh-TW" sz="6000" b="1" dirty="0" smtClean="0">
                <a:effectLst>
                  <a:outerShdw blurRad="38100" dist="38100" dir="2700000" algn="tl">
                    <a:srgbClr val="000000">
                      <a:alpha val="43137"/>
                    </a:srgbClr>
                  </a:outerShdw>
                </a:effectLst>
              </a:rPr>
              <a:t>Data </a:t>
            </a:r>
            <a:r>
              <a:rPr lang="en-US" altLang="zh-TW" sz="6000" b="1" dirty="0">
                <a:effectLst>
                  <a:outerShdw blurRad="38100" dist="38100" dir="2700000" algn="tl">
                    <a:srgbClr val="000000">
                      <a:alpha val="43137"/>
                    </a:srgbClr>
                  </a:outerShdw>
                </a:effectLst>
              </a:rPr>
              <a:t>Visualization</a:t>
            </a:r>
            <a:br>
              <a:rPr lang="en-US" altLang="zh-TW" sz="6000" b="1" dirty="0">
                <a:effectLst>
                  <a:outerShdw blurRad="38100" dist="38100" dir="2700000" algn="tl">
                    <a:srgbClr val="000000">
                      <a:alpha val="43137"/>
                    </a:srgbClr>
                  </a:outerShdw>
                </a:effectLst>
              </a:rPr>
            </a:br>
            <a:r>
              <a:rPr lang="zh-TW" altLang="en-US" sz="6000" b="1" dirty="0">
                <a:effectLst>
                  <a:outerShdw blurRad="38100" dist="38100" dir="2700000" algn="tl">
                    <a:srgbClr val="000000">
                      <a:alpha val="43137"/>
                    </a:srgbClr>
                  </a:outerShdw>
                </a:effectLst>
              </a:rPr>
              <a:t>資料視覺化</a:t>
            </a:r>
          </a:p>
        </p:txBody>
      </p:sp>
      <p:pic>
        <p:nvPicPr>
          <p:cNvPr id="5" name="圖片 4">
            <a:extLst>
              <a:ext uri="{FF2B5EF4-FFF2-40B4-BE49-F238E27FC236}">
                <a16:creationId xmlns:a16="http://schemas.microsoft.com/office/drawing/2014/main" id="{016291E8-051C-4EDF-A068-4C8F8B0B05DB}"/>
              </a:ext>
            </a:extLst>
          </p:cNvPr>
          <p:cNvPicPr>
            <a:picLocks noChangeAspect="1"/>
          </p:cNvPicPr>
          <p:nvPr/>
        </p:nvPicPr>
        <p:blipFill>
          <a:blip r:embed="rId2"/>
          <a:stretch>
            <a:fillRect/>
          </a:stretch>
        </p:blipFill>
        <p:spPr>
          <a:xfrm>
            <a:off x="-88776" y="6207487"/>
            <a:ext cx="9232776" cy="675546"/>
          </a:xfrm>
          <a:prstGeom prst="rect">
            <a:avLst/>
          </a:prstGeom>
        </p:spPr>
      </p:pic>
      <p:sp>
        <p:nvSpPr>
          <p:cNvPr id="6" name="矩形 5">
            <a:extLst>
              <a:ext uri="{FF2B5EF4-FFF2-40B4-BE49-F238E27FC236}">
                <a16:creationId xmlns:a16="http://schemas.microsoft.com/office/drawing/2014/main" id="{A32AED8C-B739-4914-AF67-D4604B261A28}"/>
              </a:ext>
            </a:extLst>
          </p:cNvPr>
          <p:cNvSpPr/>
          <p:nvPr/>
        </p:nvSpPr>
        <p:spPr>
          <a:xfrm>
            <a:off x="0" y="93522"/>
            <a:ext cx="6972300" cy="369332"/>
          </a:xfrm>
          <a:prstGeom prst="rect">
            <a:avLst/>
          </a:prstGeom>
        </p:spPr>
        <p:txBody>
          <a:bodyPr wrap="square">
            <a:spAutoFit/>
          </a:bodyPr>
          <a:lstStyle/>
          <a:p>
            <a:r>
              <a:rPr lang="zh-TW" altLang="en-US" dirty="0">
                <a:solidFill>
                  <a:srgbClr val="002060"/>
                </a:solidFill>
                <a:effectLst>
                  <a:outerShdw blurRad="38100" dist="38100" dir="2700000" algn="tl">
                    <a:srgbClr val="C0C0C0"/>
                  </a:outerShdw>
                </a:effectLst>
                <a:latin typeface="標楷體" panose="03000509000000000000" pitchFamily="65" charset="-120"/>
                <a:ea typeface="標楷體" panose="03000509000000000000" pitchFamily="65" charset="-120"/>
              </a:rPr>
              <a:t>教育部新型態資安實務示範課程發展計畫</a:t>
            </a:r>
            <a:r>
              <a:rPr lang="en-US" altLang="zh-TW" dirty="0">
                <a:solidFill>
                  <a:srgbClr val="002060"/>
                </a:solidFill>
                <a:effectLst>
                  <a:outerShdw blurRad="38100" dist="38100" dir="2700000" algn="tl">
                    <a:srgbClr val="C0C0C0"/>
                  </a:outerShdw>
                </a:effectLst>
                <a:latin typeface="標楷體" panose="03000509000000000000" pitchFamily="65" charset="-120"/>
                <a:ea typeface="標楷體" panose="03000509000000000000" pitchFamily="65" charset="-120"/>
              </a:rPr>
              <a:t>-</a:t>
            </a:r>
            <a:r>
              <a:rPr lang="zh-TW" altLang="en-US" dirty="0">
                <a:solidFill>
                  <a:srgbClr val="002060"/>
                </a:solidFill>
                <a:effectLst>
                  <a:outerShdw blurRad="38100" dist="38100" dir="2700000" algn="tl">
                    <a:srgbClr val="C0C0C0"/>
                  </a:outerShdw>
                </a:effectLst>
                <a:latin typeface="標楷體" panose="03000509000000000000" pitchFamily="65" charset="-120"/>
                <a:ea typeface="標楷體" panose="03000509000000000000" pitchFamily="65" charset="-120"/>
              </a:rPr>
              <a:t>資訊安全基礎實務課程</a:t>
            </a:r>
          </a:p>
        </p:txBody>
      </p:sp>
    </p:spTree>
    <p:extLst>
      <p:ext uri="{BB962C8B-B14F-4D97-AF65-F5344CB8AC3E}">
        <p14:creationId xmlns:p14="http://schemas.microsoft.com/office/powerpoint/2010/main" val="266403189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sp>
        <p:nvSpPr>
          <p:cNvPr id="4" name="矩形 3"/>
          <p:cNvSpPr/>
          <p:nvPr/>
        </p:nvSpPr>
        <p:spPr>
          <a:xfrm>
            <a:off x="0" y="0"/>
            <a:ext cx="9144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a:p>
        </p:txBody>
      </p:sp>
      <p:sp>
        <p:nvSpPr>
          <p:cNvPr id="5" name="矩形 4"/>
          <p:cNvSpPr/>
          <p:nvPr/>
        </p:nvSpPr>
        <p:spPr>
          <a:xfrm>
            <a:off x="476033" y="2528474"/>
            <a:ext cx="6505884" cy="2123658"/>
          </a:xfrm>
          <a:prstGeom prst="rect">
            <a:avLst/>
          </a:prstGeom>
        </p:spPr>
        <p:txBody>
          <a:bodyPr wrap="none">
            <a:spAutoFit/>
          </a:bodyPr>
          <a:lstStyle/>
          <a:p>
            <a:r>
              <a:rPr lang="en-US" altLang="zh-TW" sz="6600" b="1" dirty="0" smtClean="0">
                <a:solidFill>
                  <a:srgbClr val="FFFF00"/>
                </a:solidFill>
                <a:effectLst>
                  <a:outerShdw blurRad="38100" dist="38100" dir="2700000" algn="tl">
                    <a:srgbClr val="000000">
                      <a:alpha val="43137"/>
                    </a:srgbClr>
                  </a:outerShdw>
                </a:effectLst>
              </a:rPr>
              <a:t>Data Visualization</a:t>
            </a:r>
            <a:br>
              <a:rPr lang="en-US" altLang="zh-TW" sz="6600" b="1" dirty="0" smtClean="0">
                <a:solidFill>
                  <a:srgbClr val="FFFF00"/>
                </a:solidFill>
                <a:effectLst>
                  <a:outerShdw blurRad="38100" dist="38100" dir="2700000" algn="tl">
                    <a:srgbClr val="000000">
                      <a:alpha val="43137"/>
                    </a:srgbClr>
                  </a:outerShdw>
                </a:effectLst>
              </a:rPr>
            </a:br>
            <a:r>
              <a:rPr lang="zh-TW" altLang="en-US" sz="6600" b="1" dirty="0" smtClean="0">
                <a:solidFill>
                  <a:srgbClr val="FFFF00"/>
                </a:solidFill>
                <a:effectLst>
                  <a:outerShdw blurRad="38100" dist="38100" dir="2700000" algn="tl">
                    <a:srgbClr val="000000">
                      <a:alpha val="43137"/>
                    </a:srgbClr>
                  </a:outerShdw>
                </a:effectLst>
              </a:rPr>
              <a:t>資料視覺化</a:t>
            </a:r>
            <a:endParaRPr lang="zh-TW" altLang="en-US" sz="6600" b="1"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31429182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482811" y="2142178"/>
            <a:ext cx="5741773" cy="1200329"/>
          </a:xfrm>
          <a:prstGeom prst="rect">
            <a:avLst/>
          </a:prstGeom>
        </p:spPr>
        <p:txBody>
          <a:bodyPr wrap="square">
            <a:spAutoFit/>
          </a:bodyPr>
          <a:lstStyle/>
          <a:p>
            <a:r>
              <a:rPr lang="zh-TW" altLang="en-US" sz="3600" dirty="0"/>
              <a:t>藉助於</a:t>
            </a:r>
            <a:r>
              <a:rPr lang="zh-TW" altLang="en-US" sz="3600" b="1" dirty="0">
                <a:solidFill>
                  <a:srgbClr val="FF0000"/>
                </a:solidFill>
                <a:effectLst>
                  <a:outerShdw blurRad="38100" dist="38100" dir="2700000" algn="tl">
                    <a:srgbClr val="000000">
                      <a:alpha val="43137"/>
                    </a:srgbClr>
                  </a:outerShdw>
                </a:effectLst>
              </a:rPr>
              <a:t>圖形化手段</a:t>
            </a:r>
            <a:r>
              <a:rPr lang="zh-TW" altLang="en-US" sz="3600" dirty="0" smtClean="0"/>
              <a:t>，</a:t>
            </a:r>
            <a:endParaRPr lang="en-US" altLang="zh-TW" sz="3600" dirty="0" smtClean="0"/>
          </a:p>
          <a:p>
            <a:r>
              <a:rPr lang="zh-TW" altLang="en-US" sz="3600" dirty="0" smtClean="0"/>
              <a:t>清晰</a:t>
            </a:r>
            <a:r>
              <a:rPr lang="zh-TW" altLang="en-US" sz="3600" dirty="0"/>
              <a:t>有效地傳達與溝通訊息</a:t>
            </a:r>
          </a:p>
        </p:txBody>
      </p:sp>
      <p:sp>
        <p:nvSpPr>
          <p:cNvPr id="3" name="矩形 2"/>
          <p:cNvSpPr/>
          <p:nvPr/>
        </p:nvSpPr>
        <p:spPr>
          <a:xfrm>
            <a:off x="127687" y="263781"/>
            <a:ext cx="2887362" cy="1138773"/>
          </a:xfrm>
          <a:prstGeom prst="rect">
            <a:avLst/>
          </a:prstGeom>
          <a:solidFill>
            <a:schemeClr val="accent6">
              <a:lumMod val="20000"/>
              <a:lumOff val="80000"/>
            </a:schemeClr>
          </a:solidFill>
        </p:spPr>
        <p:txBody>
          <a:bodyPr wrap="square">
            <a:spAutoFit/>
          </a:bodyPr>
          <a:lstStyle/>
          <a:p>
            <a:r>
              <a:rPr lang="en-US" altLang="zh-TW" sz="2800" b="1" dirty="0">
                <a:effectLst>
                  <a:outerShdw blurRad="38100" dist="38100" dir="2700000" algn="tl">
                    <a:srgbClr val="000000">
                      <a:alpha val="43137"/>
                    </a:srgbClr>
                  </a:outerShdw>
                </a:effectLst>
              </a:rPr>
              <a:t>Data Visualization</a:t>
            </a:r>
            <a:br>
              <a:rPr lang="en-US" altLang="zh-TW" sz="2800" b="1" dirty="0">
                <a:effectLst>
                  <a:outerShdw blurRad="38100" dist="38100" dir="2700000" algn="tl">
                    <a:srgbClr val="000000">
                      <a:alpha val="43137"/>
                    </a:srgbClr>
                  </a:outerShdw>
                </a:effectLst>
              </a:rPr>
            </a:br>
            <a:r>
              <a:rPr lang="zh-TW" altLang="en-US" sz="4000" b="1" dirty="0">
                <a:effectLst>
                  <a:outerShdw blurRad="38100" dist="38100" dir="2700000" algn="tl">
                    <a:srgbClr val="000000">
                      <a:alpha val="43137"/>
                    </a:srgbClr>
                  </a:outerShdw>
                </a:effectLst>
              </a:rPr>
              <a:t>資料視覺化</a:t>
            </a:r>
          </a:p>
        </p:txBody>
      </p:sp>
      <p:sp>
        <p:nvSpPr>
          <p:cNvPr id="4" name="矩形 3"/>
          <p:cNvSpPr/>
          <p:nvPr/>
        </p:nvSpPr>
        <p:spPr>
          <a:xfrm>
            <a:off x="1482810" y="4082131"/>
            <a:ext cx="6549081" cy="523220"/>
          </a:xfrm>
          <a:prstGeom prst="rect">
            <a:avLst/>
          </a:prstGeom>
        </p:spPr>
        <p:txBody>
          <a:bodyPr wrap="square">
            <a:spAutoFit/>
          </a:bodyPr>
          <a:lstStyle/>
          <a:p>
            <a:r>
              <a:rPr lang="en-US" altLang="zh-TW" sz="2800" dirty="0"/>
              <a:t>https://</a:t>
            </a:r>
            <a:r>
              <a:rPr lang="en-US" altLang="zh-TW" sz="2800" dirty="0" smtClean="0"/>
              <a:t>zh.wikipedia.org/wiki/</a:t>
            </a:r>
            <a:r>
              <a:rPr lang="zh-TW" altLang="zh-TW" sz="2800" dirty="0" smtClean="0"/>
              <a:t>資料視覺化</a:t>
            </a:r>
            <a:endParaRPr lang="zh-TW" altLang="zh-TW" sz="2800" dirty="0"/>
          </a:p>
        </p:txBody>
      </p:sp>
      <p:pic>
        <p:nvPicPr>
          <p:cNvPr id="5" name="圖片 4">
            <a:extLst>
              <a:ext uri="{FF2B5EF4-FFF2-40B4-BE49-F238E27FC236}">
                <a16:creationId xmlns:a16="http://schemas.microsoft.com/office/drawing/2014/main" id="{016291E8-051C-4EDF-A068-4C8F8B0B05DB}"/>
              </a:ext>
            </a:extLst>
          </p:cNvPr>
          <p:cNvPicPr>
            <a:picLocks noChangeAspect="1"/>
          </p:cNvPicPr>
          <p:nvPr/>
        </p:nvPicPr>
        <p:blipFill>
          <a:blip r:embed="rId2"/>
          <a:stretch>
            <a:fillRect/>
          </a:stretch>
        </p:blipFill>
        <p:spPr>
          <a:xfrm>
            <a:off x="-88776" y="6207487"/>
            <a:ext cx="9232776" cy="675546"/>
          </a:xfrm>
          <a:prstGeom prst="rect">
            <a:avLst/>
          </a:prstGeom>
        </p:spPr>
      </p:pic>
    </p:spTree>
    <p:extLst>
      <p:ext uri="{BB962C8B-B14F-4D97-AF65-F5344CB8AC3E}">
        <p14:creationId xmlns:p14="http://schemas.microsoft.com/office/powerpoint/2010/main" val="68893136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546272" y="1195786"/>
            <a:ext cx="7886700" cy="1727285"/>
          </a:xfrm>
        </p:spPr>
        <p:txBody>
          <a:bodyPr>
            <a:normAutofit/>
          </a:bodyPr>
          <a:lstStyle/>
          <a:p>
            <a:r>
              <a:rPr lang="en-US" altLang="zh-TW" sz="3600" b="1" dirty="0">
                <a:effectLst>
                  <a:outerShdw blurRad="38100" dist="38100" dir="2700000" algn="tl">
                    <a:srgbClr val="000000">
                      <a:alpha val="43137"/>
                    </a:srgbClr>
                  </a:outerShdw>
                </a:effectLst>
              </a:rPr>
              <a:t>Data Visualization</a:t>
            </a:r>
            <a:br>
              <a:rPr lang="en-US" altLang="zh-TW" sz="3600" b="1" dirty="0">
                <a:effectLst>
                  <a:outerShdw blurRad="38100" dist="38100" dir="2700000" algn="tl">
                    <a:srgbClr val="000000">
                      <a:alpha val="43137"/>
                    </a:srgbClr>
                  </a:outerShdw>
                </a:effectLst>
              </a:rPr>
            </a:br>
            <a:r>
              <a:rPr lang="zh-TW" altLang="en-US" sz="3600" b="1" dirty="0">
                <a:effectLst>
                  <a:outerShdw blurRad="38100" dist="38100" dir="2700000" algn="tl">
                    <a:srgbClr val="000000">
                      <a:alpha val="43137"/>
                    </a:srgbClr>
                  </a:outerShdw>
                </a:effectLst>
              </a:rPr>
              <a:t>資料</a:t>
            </a:r>
            <a:r>
              <a:rPr lang="zh-TW" altLang="en-US" sz="3600" b="1" dirty="0" smtClean="0">
                <a:effectLst>
                  <a:outerShdw blurRad="38100" dist="38100" dir="2700000" algn="tl">
                    <a:srgbClr val="000000">
                      <a:alpha val="43137"/>
                    </a:srgbClr>
                  </a:outerShdw>
                </a:effectLst>
              </a:rPr>
              <a:t>視覺化</a:t>
            </a:r>
            <a:r>
              <a:rPr lang="ja-JP" altLang="en-US" sz="3600" b="1" dirty="0" smtClean="0">
                <a:effectLst>
                  <a:outerShdw blurRad="38100" dist="38100" dir="2700000" algn="tl">
                    <a:srgbClr val="000000">
                      <a:alpha val="43137"/>
                    </a:srgbClr>
                  </a:outerShdw>
                </a:effectLst>
                <a:latin typeface="標楷體" panose="03000509000000000000" pitchFamily="65" charset="-120"/>
                <a:ea typeface="標楷體" panose="03000509000000000000" pitchFamily="65" charset="-120"/>
              </a:rPr>
              <a:t>の</a:t>
            </a:r>
            <a:r>
              <a:rPr lang="zh-TW" altLang="en-US" sz="3600" b="1" dirty="0" smtClean="0">
                <a:effectLst>
                  <a:outerShdw blurRad="38100" dist="38100" dir="2700000" algn="tl">
                    <a:srgbClr val="000000">
                      <a:alpha val="43137"/>
                    </a:srgbClr>
                  </a:outerShdw>
                </a:effectLst>
                <a:latin typeface="標楷體" panose="03000509000000000000" pitchFamily="65" charset="-120"/>
                <a:ea typeface="標楷體" panose="03000509000000000000" pitchFamily="65" charset="-120"/>
              </a:rPr>
              <a:t>有許多套件</a:t>
            </a:r>
            <a:r>
              <a:rPr lang="en-US" altLang="zh-TW" sz="3600" b="1" dirty="0" smtClean="0">
                <a:effectLst>
                  <a:outerShdw blurRad="38100" dist="38100" dir="2700000" algn="tl">
                    <a:srgbClr val="000000">
                      <a:alpha val="43137"/>
                    </a:srgbClr>
                  </a:outerShdw>
                </a:effectLst>
                <a:latin typeface="標楷體" panose="03000509000000000000" pitchFamily="65" charset="-120"/>
                <a:ea typeface="標楷體" panose="03000509000000000000" pitchFamily="65" charset="-120"/>
              </a:rPr>
              <a:t/>
            </a:r>
            <a:br>
              <a:rPr lang="en-US" altLang="zh-TW" sz="3600" b="1" dirty="0" smtClean="0">
                <a:effectLst>
                  <a:outerShdw blurRad="38100" dist="38100" dir="2700000" algn="tl">
                    <a:srgbClr val="000000">
                      <a:alpha val="43137"/>
                    </a:srgbClr>
                  </a:outerShdw>
                </a:effectLst>
                <a:latin typeface="標楷體" panose="03000509000000000000" pitchFamily="65" charset="-120"/>
                <a:ea typeface="標楷體" panose="03000509000000000000" pitchFamily="65" charset="-120"/>
              </a:rPr>
            </a:br>
            <a:r>
              <a:rPr lang="zh-TW" altLang="en-US" sz="3600" b="1" dirty="0" smtClean="0">
                <a:effectLst>
                  <a:outerShdw blurRad="38100" dist="38100" dir="2700000" algn="tl">
                    <a:srgbClr val="000000">
                      <a:alpha val="43137"/>
                    </a:srgbClr>
                  </a:outerShdw>
                </a:effectLst>
                <a:latin typeface="標楷體" panose="03000509000000000000" pitchFamily="65" charset="-120"/>
                <a:ea typeface="標楷體" panose="03000509000000000000" pitchFamily="65" charset="-120"/>
              </a:rPr>
              <a:t>請挑選你熟悉的</a:t>
            </a:r>
            <a:r>
              <a:rPr lang="en-US" altLang="zh-TW" sz="3600" b="1" dirty="0" smtClean="0">
                <a:effectLst>
                  <a:outerShdw blurRad="38100" dist="38100" dir="2700000" algn="tl">
                    <a:srgbClr val="000000">
                      <a:alpha val="43137"/>
                    </a:srgbClr>
                  </a:outerShdw>
                </a:effectLst>
                <a:latin typeface="標楷體" panose="03000509000000000000" pitchFamily="65" charset="-120"/>
                <a:ea typeface="標楷體" panose="03000509000000000000" pitchFamily="65" charset="-120"/>
              </a:rPr>
              <a:t>….</a:t>
            </a:r>
            <a:r>
              <a:rPr lang="zh-TW" altLang="en-US" sz="3600" b="1" dirty="0" smtClean="0">
                <a:effectLst>
                  <a:outerShdw blurRad="38100" dist="38100" dir="2700000" algn="tl">
                    <a:srgbClr val="000000">
                      <a:alpha val="43137"/>
                    </a:srgbClr>
                  </a:outerShdw>
                </a:effectLst>
                <a:latin typeface="標楷體" panose="03000509000000000000" pitchFamily="65" charset="-120"/>
                <a:ea typeface="標楷體" panose="03000509000000000000" pitchFamily="65" charset="-120"/>
              </a:rPr>
              <a:t>深入學習</a:t>
            </a:r>
            <a:endParaRPr lang="zh-TW" altLang="en-US" sz="3600" dirty="0"/>
          </a:p>
        </p:txBody>
      </p:sp>
      <p:sp>
        <p:nvSpPr>
          <p:cNvPr id="3" name="內容版面配置區 2"/>
          <p:cNvSpPr>
            <a:spLocks noGrp="1"/>
          </p:cNvSpPr>
          <p:nvPr>
            <p:ph idx="1"/>
          </p:nvPr>
        </p:nvSpPr>
        <p:spPr>
          <a:xfrm>
            <a:off x="546272" y="2989243"/>
            <a:ext cx="5335544" cy="3075889"/>
          </a:xfrm>
        </p:spPr>
        <p:txBody>
          <a:bodyPr>
            <a:normAutofit/>
          </a:bodyPr>
          <a:lstStyle/>
          <a:p>
            <a:r>
              <a:rPr lang="en-US" altLang="zh-TW" b="1" dirty="0" err="1" smtClean="0">
                <a:solidFill>
                  <a:srgbClr val="FF0000"/>
                </a:solidFill>
                <a:effectLst>
                  <a:outerShdw blurRad="38100" dist="38100" dir="2700000" algn="tl">
                    <a:srgbClr val="000000">
                      <a:alpha val="43137"/>
                    </a:srgbClr>
                  </a:outerShdw>
                </a:effectLst>
              </a:rPr>
              <a:t>Matplotlib</a:t>
            </a:r>
            <a:r>
              <a:rPr lang="en-US" altLang="zh-TW" b="1" dirty="0" smtClean="0">
                <a:solidFill>
                  <a:srgbClr val="FF0000"/>
                </a:solidFill>
                <a:effectLst>
                  <a:outerShdw blurRad="38100" dist="38100" dir="2700000" algn="tl">
                    <a:srgbClr val="000000">
                      <a:alpha val="43137"/>
                    </a:srgbClr>
                  </a:outerShdw>
                </a:effectLst>
              </a:rPr>
              <a:t>(</a:t>
            </a:r>
            <a:r>
              <a:rPr lang="zh-TW" altLang="en-US" b="1" dirty="0" smtClean="0">
                <a:solidFill>
                  <a:srgbClr val="FF0000"/>
                </a:solidFill>
                <a:effectLst>
                  <a:outerShdw blurRad="38100" dist="38100" dir="2700000" algn="tl">
                    <a:srgbClr val="000000">
                      <a:alpha val="43137"/>
                    </a:srgbClr>
                  </a:outerShdw>
                </a:effectLst>
              </a:rPr>
              <a:t>本課程使用</a:t>
            </a:r>
            <a:r>
              <a:rPr lang="en-US" altLang="zh-TW" b="1" dirty="0" smtClean="0">
                <a:solidFill>
                  <a:srgbClr val="FF0000"/>
                </a:solidFill>
                <a:effectLst>
                  <a:outerShdw blurRad="38100" dist="38100" dir="2700000" algn="tl">
                    <a:srgbClr val="000000">
                      <a:alpha val="43137"/>
                    </a:srgbClr>
                  </a:outerShdw>
                </a:effectLst>
              </a:rPr>
              <a:t>)</a:t>
            </a:r>
            <a:endParaRPr lang="zh-TW" altLang="en-US" b="1" dirty="0">
              <a:solidFill>
                <a:srgbClr val="FF0000"/>
              </a:solidFill>
              <a:effectLst>
                <a:outerShdw blurRad="38100" dist="38100" dir="2700000" algn="tl">
                  <a:srgbClr val="000000">
                    <a:alpha val="43137"/>
                  </a:srgbClr>
                </a:outerShdw>
              </a:effectLst>
            </a:endParaRPr>
          </a:p>
          <a:p>
            <a:r>
              <a:rPr lang="en-US" altLang="zh-TW" dirty="0" err="1" smtClean="0"/>
              <a:t>Seaborn</a:t>
            </a:r>
            <a:endParaRPr lang="en-US" altLang="zh-TW" dirty="0" smtClean="0"/>
          </a:p>
          <a:p>
            <a:r>
              <a:rPr lang="en-US" altLang="zh-TW" dirty="0" err="1" smtClean="0"/>
              <a:t>Ggplot</a:t>
            </a:r>
            <a:endParaRPr lang="en-US" altLang="zh-TW" dirty="0" smtClean="0"/>
          </a:p>
          <a:p>
            <a:r>
              <a:rPr lang="en-US" altLang="zh-TW" dirty="0" err="1" smtClean="0"/>
              <a:t>Bokeh</a:t>
            </a:r>
            <a:endParaRPr lang="en-US" altLang="zh-TW" dirty="0" smtClean="0"/>
          </a:p>
          <a:p>
            <a:r>
              <a:rPr lang="en-US" altLang="zh-TW" dirty="0" err="1" smtClean="0"/>
              <a:t>Pyga</a:t>
            </a:r>
            <a:endParaRPr lang="en-US" altLang="zh-TW" dirty="0" smtClean="0"/>
          </a:p>
          <a:p>
            <a:r>
              <a:rPr lang="en-US" altLang="zh-TW" dirty="0" err="1"/>
              <a:t>Plotly</a:t>
            </a:r>
            <a:endParaRPr lang="zh-TW" altLang="en-US" dirty="0"/>
          </a:p>
        </p:txBody>
      </p:sp>
      <p:pic>
        <p:nvPicPr>
          <p:cNvPr id="4" name="圖片 3"/>
          <p:cNvPicPr>
            <a:picLocks noChangeAspect="1"/>
          </p:cNvPicPr>
          <p:nvPr/>
        </p:nvPicPr>
        <p:blipFill>
          <a:blip r:embed="rId2"/>
          <a:stretch>
            <a:fillRect/>
          </a:stretch>
        </p:blipFill>
        <p:spPr>
          <a:xfrm>
            <a:off x="4918723" y="2744193"/>
            <a:ext cx="4149297" cy="3565991"/>
          </a:xfrm>
          <a:prstGeom prst="rect">
            <a:avLst/>
          </a:prstGeom>
        </p:spPr>
      </p:pic>
      <p:sp>
        <p:nvSpPr>
          <p:cNvPr id="5" name="矩形 4"/>
          <p:cNvSpPr/>
          <p:nvPr/>
        </p:nvSpPr>
        <p:spPr>
          <a:xfrm>
            <a:off x="3097427" y="57183"/>
            <a:ext cx="5741773" cy="1200329"/>
          </a:xfrm>
          <a:prstGeom prst="rect">
            <a:avLst/>
          </a:prstGeom>
        </p:spPr>
        <p:txBody>
          <a:bodyPr wrap="square">
            <a:spAutoFit/>
          </a:bodyPr>
          <a:lstStyle/>
          <a:p>
            <a:r>
              <a:rPr lang="zh-TW" altLang="en-US" sz="3600" dirty="0"/>
              <a:t>藉助於圖形化手段</a:t>
            </a:r>
            <a:r>
              <a:rPr lang="zh-TW" altLang="en-US" sz="3600" dirty="0" smtClean="0"/>
              <a:t>，</a:t>
            </a:r>
            <a:endParaRPr lang="en-US" altLang="zh-TW" sz="3600" dirty="0" smtClean="0"/>
          </a:p>
          <a:p>
            <a:r>
              <a:rPr lang="zh-TW" altLang="en-US" sz="3600" dirty="0" smtClean="0"/>
              <a:t>清晰</a:t>
            </a:r>
            <a:r>
              <a:rPr lang="zh-TW" altLang="en-US" sz="3600" dirty="0"/>
              <a:t>有效地傳達與溝通訊息</a:t>
            </a:r>
          </a:p>
        </p:txBody>
      </p:sp>
      <p:sp>
        <p:nvSpPr>
          <p:cNvPr id="6" name="矩形 5"/>
          <p:cNvSpPr/>
          <p:nvPr/>
        </p:nvSpPr>
        <p:spPr>
          <a:xfrm>
            <a:off x="127687" y="57013"/>
            <a:ext cx="2887362" cy="1138773"/>
          </a:xfrm>
          <a:prstGeom prst="rect">
            <a:avLst/>
          </a:prstGeom>
          <a:solidFill>
            <a:schemeClr val="accent6">
              <a:lumMod val="20000"/>
              <a:lumOff val="80000"/>
            </a:schemeClr>
          </a:solidFill>
        </p:spPr>
        <p:txBody>
          <a:bodyPr wrap="square">
            <a:spAutoFit/>
          </a:bodyPr>
          <a:lstStyle/>
          <a:p>
            <a:r>
              <a:rPr lang="en-US" altLang="zh-TW" sz="2800" b="1" dirty="0">
                <a:effectLst>
                  <a:outerShdw blurRad="38100" dist="38100" dir="2700000" algn="tl">
                    <a:srgbClr val="000000">
                      <a:alpha val="43137"/>
                    </a:srgbClr>
                  </a:outerShdw>
                </a:effectLst>
              </a:rPr>
              <a:t>Data Visualization</a:t>
            </a:r>
            <a:br>
              <a:rPr lang="en-US" altLang="zh-TW" sz="2800" b="1" dirty="0">
                <a:effectLst>
                  <a:outerShdw blurRad="38100" dist="38100" dir="2700000" algn="tl">
                    <a:srgbClr val="000000">
                      <a:alpha val="43137"/>
                    </a:srgbClr>
                  </a:outerShdw>
                </a:effectLst>
              </a:rPr>
            </a:br>
            <a:r>
              <a:rPr lang="zh-TW" altLang="en-US" sz="4000" b="1" dirty="0">
                <a:effectLst>
                  <a:outerShdw blurRad="38100" dist="38100" dir="2700000" algn="tl">
                    <a:srgbClr val="000000">
                      <a:alpha val="43137"/>
                    </a:srgbClr>
                  </a:outerShdw>
                </a:effectLst>
              </a:rPr>
              <a:t>資料視覺化</a:t>
            </a:r>
          </a:p>
        </p:txBody>
      </p:sp>
      <p:pic>
        <p:nvPicPr>
          <p:cNvPr id="7" name="圖片 6">
            <a:extLst>
              <a:ext uri="{FF2B5EF4-FFF2-40B4-BE49-F238E27FC236}">
                <a16:creationId xmlns:a16="http://schemas.microsoft.com/office/drawing/2014/main" id="{016291E8-051C-4EDF-A068-4C8F8B0B05DB}"/>
              </a:ext>
            </a:extLst>
          </p:cNvPr>
          <p:cNvPicPr>
            <a:picLocks noChangeAspect="1"/>
          </p:cNvPicPr>
          <p:nvPr/>
        </p:nvPicPr>
        <p:blipFill>
          <a:blip r:embed="rId3"/>
          <a:stretch>
            <a:fillRect/>
          </a:stretch>
        </p:blipFill>
        <p:spPr>
          <a:xfrm>
            <a:off x="-88776" y="6207487"/>
            <a:ext cx="9232776" cy="675546"/>
          </a:xfrm>
          <a:prstGeom prst="rect">
            <a:avLst/>
          </a:prstGeom>
        </p:spPr>
      </p:pic>
    </p:spTree>
    <p:extLst>
      <p:ext uri="{BB962C8B-B14F-4D97-AF65-F5344CB8AC3E}">
        <p14:creationId xmlns:p14="http://schemas.microsoft.com/office/powerpoint/2010/main" val="305481069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14466" y="584036"/>
            <a:ext cx="7886700" cy="672842"/>
          </a:xfrm>
        </p:spPr>
        <p:txBody>
          <a:bodyPr>
            <a:normAutofit fontScale="90000"/>
          </a:bodyPr>
          <a:lstStyle/>
          <a:p>
            <a:r>
              <a:rPr lang="en-US" altLang="zh-TW" dirty="0"/>
              <a:t>Charting in </a:t>
            </a:r>
            <a:r>
              <a:rPr lang="en-US" altLang="zh-TW" dirty="0" err="1"/>
              <a:t>Colaboratory</a:t>
            </a:r>
            <a:endParaRPr lang="zh-TW" altLang="en-US" dirty="0"/>
          </a:p>
        </p:txBody>
      </p:sp>
      <p:pic>
        <p:nvPicPr>
          <p:cNvPr id="5" name="內容版面配置區 4"/>
          <p:cNvPicPr>
            <a:picLocks noGrp="1" noChangeAspect="1"/>
          </p:cNvPicPr>
          <p:nvPr>
            <p:ph idx="1"/>
          </p:nvPr>
        </p:nvPicPr>
        <p:blipFill>
          <a:blip r:embed="rId2"/>
          <a:stretch>
            <a:fillRect/>
          </a:stretch>
        </p:blipFill>
        <p:spPr>
          <a:xfrm>
            <a:off x="333213" y="1736029"/>
            <a:ext cx="2937724" cy="2090759"/>
          </a:xfrm>
          <a:prstGeom prst="rect">
            <a:avLst/>
          </a:prstGeom>
        </p:spPr>
      </p:pic>
      <p:sp>
        <p:nvSpPr>
          <p:cNvPr id="4" name="矩形 3"/>
          <p:cNvSpPr/>
          <p:nvPr/>
        </p:nvSpPr>
        <p:spPr>
          <a:xfrm>
            <a:off x="333213" y="1256878"/>
            <a:ext cx="6042454" cy="369332"/>
          </a:xfrm>
          <a:prstGeom prst="rect">
            <a:avLst/>
          </a:prstGeom>
        </p:spPr>
        <p:txBody>
          <a:bodyPr wrap="square">
            <a:spAutoFit/>
          </a:bodyPr>
          <a:lstStyle/>
          <a:p>
            <a:r>
              <a:rPr lang="en-US" altLang="zh-TW" dirty="0" smtClean="0"/>
              <a:t>https://colab.research.google.com/notebooks/charts.ipynb</a:t>
            </a:r>
            <a:endParaRPr lang="zh-TW" altLang="en-US" dirty="0"/>
          </a:p>
        </p:txBody>
      </p:sp>
      <p:pic>
        <p:nvPicPr>
          <p:cNvPr id="6" name="圖片 5"/>
          <p:cNvPicPr>
            <a:picLocks noChangeAspect="1"/>
          </p:cNvPicPr>
          <p:nvPr/>
        </p:nvPicPr>
        <p:blipFill>
          <a:blip r:embed="rId3"/>
          <a:stretch>
            <a:fillRect/>
          </a:stretch>
        </p:blipFill>
        <p:spPr>
          <a:xfrm>
            <a:off x="5778073" y="1814168"/>
            <a:ext cx="2904610" cy="1998871"/>
          </a:xfrm>
          <a:prstGeom prst="rect">
            <a:avLst/>
          </a:prstGeom>
        </p:spPr>
      </p:pic>
      <p:pic>
        <p:nvPicPr>
          <p:cNvPr id="7" name="圖片 6"/>
          <p:cNvPicPr>
            <a:picLocks noChangeAspect="1"/>
          </p:cNvPicPr>
          <p:nvPr/>
        </p:nvPicPr>
        <p:blipFill>
          <a:blip r:embed="rId4"/>
          <a:stretch>
            <a:fillRect/>
          </a:stretch>
        </p:blipFill>
        <p:spPr>
          <a:xfrm>
            <a:off x="333213" y="3936607"/>
            <a:ext cx="4214861" cy="2869692"/>
          </a:xfrm>
          <a:prstGeom prst="rect">
            <a:avLst/>
          </a:prstGeom>
        </p:spPr>
      </p:pic>
      <p:pic>
        <p:nvPicPr>
          <p:cNvPr id="8" name="圖片 7"/>
          <p:cNvPicPr>
            <a:picLocks noChangeAspect="1"/>
          </p:cNvPicPr>
          <p:nvPr/>
        </p:nvPicPr>
        <p:blipFill>
          <a:blip r:embed="rId5"/>
          <a:stretch>
            <a:fillRect/>
          </a:stretch>
        </p:blipFill>
        <p:spPr>
          <a:xfrm>
            <a:off x="4673097" y="3936607"/>
            <a:ext cx="4214861" cy="2869692"/>
          </a:xfrm>
          <a:prstGeom prst="rect">
            <a:avLst/>
          </a:prstGeom>
        </p:spPr>
      </p:pic>
      <p:sp>
        <p:nvSpPr>
          <p:cNvPr id="3" name="矩形 2"/>
          <p:cNvSpPr/>
          <p:nvPr/>
        </p:nvSpPr>
        <p:spPr>
          <a:xfrm>
            <a:off x="333213" y="289551"/>
            <a:ext cx="4666662" cy="369332"/>
          </a:xfrm>
          <a:prstGeom prst="rect">
            <a:avLst/>
          </a:prstGeom>
        </p:spPr>
        <p:txBody>
          <a:bodyPr wrap="none">
            <a:spAutoFit/>
          </a:bodyPr>
          <a:lstStyle/>
          <a:p>
            <a:r>
              <a:rPr lang="en-US" altLang="zh-TW" b="1" dirty="0" smtClean="0">
                <a:solidFill>
                  <a:srgbClr val="FF0000"/>
                </a:solidFill>
                <a:effectLst>
                  <a:outerShdw blurRad="38100" dist="38100" dir="2700000" algn="tl">
                    <a:srgbClr val="000000">
                      <a:alpha val="43137"/>
                    </a:srgbClr>
                  </a:outerShdw>
                </a:effectLst>
              </a:rPr>
              <a:t>Google </a:t>
            </a:r>
            <a:r>
              <a:rPr lang="en-US" altLang="zh-TW" b="1" dirty="0" err="1" smtClean="0">
                <a:solidFill>
                  <a:srgbClr val="FF0000"/>
                </a:solidFill>
                <a:effectLst>
                  <a:outerShdw blurRad="38100" dist="38100" dir="2700000" algn="tl">
                    <a:srgbClr val="000000">
                      <a:alpha val="43137"/>
                    </a:srgbClr>
                  </a:outerShdw>
                </a:effectLst>
              </a:rPr>
              <a:t>Colab</a:t>
            </a:r>
            <a:r>
              <a:rPr lang="zh-TW" altLang="en-US" b="1" dirty="0" smtClean="0">
                <a:solidFill>
                  <a:srgbClr val="FF0000"/>
                </a:solidFill>
                <a:effectLst>
                  <a:outerShdw blurRad="38100" dist="38100" dir="2700000" algn="tl">
                    <a:srgbClr val="000000">
                      <a:alpha val="43137"/>
                    </a:srgbClr>
                  </a:outerShdw>
                </a:effectLst>
              </a:rPr>
              <a:t>有許多範利可以提供你自我學習</a:t>
            </a:r>
            <a:endParaRPr lang="zh-TW" altLang="en-US" b="1" dirty="0">
              <a:solidFill>
                <a:srgbClr val="FF00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17753981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內容版面配置區 4"/>
          <p:cNvPicPr>
            <a:picLocks noGrp="1" noChangeAspect="1"/>
          </p:cNvPicPr>
          <p:nvPr>
            <p:ph sz="half" idx="1"/>
          </p:nvPr>
        </p:nvPicPr>
        <p:blipFill>
          <a:blip r:embed="rId2"/>
          <a:stretch>
            <a:fillRect/>
          </a:stretch>
        </p:blipFill>
        <p:spPr>
          <a:xfrm>
            <a:off x="552317" y="3553038"/>
            <a:ext cx="2331208" cy="3141791"/>
          </a:xfrm>
          <a:prstGeom prst="rect">
            <a:avLst/>
          </a:prstGeom>
        </p:spPr>
      </p:pic>
      <p:pic>
        <p:nvPicPr>
          <p:cNvPr id="7" name="內容版面配置區 6"/>
          <p:cNvPicPr>
            <a:picLocks noGrp="1" noChangeAspect="1"/>
          </p:cNvPicPr>
          <p:nvPr>
            <p:ph sz="half" idx="2"/>
          </p:nvPr>
        </p:nvPicPr>
        <p:blipFill>
          <a:blip r:embed="rId3"/>
          <a:stretch>
            <a:fillRect/>
          </a:stretch>
        </p:blipFill>
        <p:spPr>
          <a:xfrm>
            <a:off x="5653859" y="254728"/>
            <a:ext cx="2544851" cy="3141791"/>
          </a:xfrm>
          <a:prstGeom prst="rect">
            <a:avLst/>
          </a:prstGeom>
        </p:spPr>
      </p:pic>
      <p:pic>
        <p:nvPicPr>
          <p:cNvPr id="6" name="圖片 5"/>
          <p:cNvPicPr>
            <a:picLocks noChangeAspect="1"/>
          </p:cNvPicPr>
          <p:nvPr/>
        </p:nvPicPr>
        <p:blipFill>
          <a:blip r:embed="rId4"/>
          <a:stretch>
            <a:fillRect/>
          </a:stretch>
        </p:blipFill>
        <p:spPr>
          <a:xfrm>
            <a:off x="3073502" y="254727"/>
            <a:ext cx="2480692" cy="3141791"/>
          </a:xfrm>
          <a:prstGeom prst="rect">
            <a:avLst/>
          </a:prstGeom>
        </p:spPr>
      </p:pic>
      <p:pic>
        <p:nvPicPr>
          <p:cNvPr id="8" name="圖片 7"/>
          <p:cNvPicPr>
            <a:picLocks noChangeAspect="1"/>
          </p:cNvPicPr>
          <p:nvPr/>
        </p:nvPicPr>
        <p:blipFill>
          <a:blip r:embed="rId5"/>
          <a:stretch>
            <a:fillRect/>
          </a:stretch>
        </p:blipFill>
        <p:spPr>
          <a:xfrm>
            <a:off x="462006" y="254727"/>
            <a:ext cx="2511831" cy="3141791"/>
          </a:xfrm>
          <a:prstGeom prst="rect">
            <a:avLst/>
          </a:prstGeom>
        </p:spPr>
      </p:pic>
    </p:spTree>
    <p:extLst>
      <p:ext uri="{BB962C8B-B14F-4D97-AF65-F5344CB8AC3E}">
        <p14:creationId xmlns:p14="http://schemas.microsoft.com/office/powerpoint/2010/main" val="35927686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sp>
        <p:nvSpPr>
          <p:cNvPr id="4" name="矩形 3"/>
          <p:cNvSpPr/>
          <p:nvPr/>
        </p:nvSpPr>
        <p:spPr>
          <a:xfrm>
            <a:off x="0" y="0"/>
            <a:ext cx="9144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a:p>
        </p:txBody>
      </p:sp>
      <p:sp>
        <p:nvSpPr>
          <p:cNvPr id="5" name="矩形 4"/>
          <p:cNvSpPr/>
          <p:nvPr/>
        </p:nvSpPr>
        <p:spPr>
          <a:xfrm>
            <a:off x="552762" y="1825625"/>
            <a:ext cx="7879080" cy="1938992"/>
          </a:xfrm>
          <a:prstGeom prst="rect">
            <a:avLst/>
          </a:prstGeom>
        </p:spPr>
        <p:txBody>
          <a:bodyPr wrap="none">
            <a:spAutoFit/>
          </a:bodyPr>
          <a:lstStyle/>
          <a:p>
            <a:r>
              <a:rPr lang="en-US" altLang="zh-TW" sz="6000" b="1" dirty="0" smtClean="0">
                <a:solidFill>
                  <a:srgbClr val="FFFF00"/>
                </a:solidFill>
                <a:effectLst>
                  <a:outerShdw blurRad="38100" dist="38100" dir="2700000" algn="tl">
                    <a:srgbClr val="000000">
                      <a:alpha val="43137"/>
                    </a:srgbClr>
                  </a:outerShdw>
                </a:effectLst>
              </a:rPr>
              <a:t>Data Visualization</a:t>
            </a:r>
            <a:br>
              <a:rPr lang="en-US" altLang="zh-TW" sz="6000" b="1" dirty="0" smtClean="0">
                <a:solidFill>
                  <a:srgbClr val="FFFF00"/>
                </a:solidFill>
                <a:effectLst>
                  <a:outerShdw blurRad="38100" dist="38100" dir="2700000" algn="tl">
                    <a:srgbClr val="000000">
                      <a:alpha val="43137"/>
                    </a:srgbClr>
                  </a:outerShdw>
                </a:effectLst>
              </a:rPr>
            </a:br>
            <a:r>
              <a:rPr lang="zh-TW" altLang="en-US" sz="6000" b="1" dirty="0" smtClean="0">
                <a:solidFill>
                  <a:srgbClr val="FFFF00"/>
                </a:solidFill>
                <a:effectLst>
                  <a:outerShdw blurRad="38100" dist="38100" dir="2700000" algn="tl">
                    <a:srgbClr val="000000">
                      <a:alpha val="43137"/>
                    </a:srgbClr>
                  </a:outerShdw>
                </a:effectLst>
              </a:rPr>
              <a:t>資料視覺化</a:t>
            </a:r>
            <a:r>
              <a:rPr lang="ja-JP" altLang="en-US" sz="6000" b="1" dirty="0" smtClean="0">
                <a:solidFill>
                  <a:srgbClr val="FFFF00"/>
                </a:solidFill>
                <a:effectLst>
                  <a:outerShdw blurRad="38100" dist="38100" dir="2700000" algn="tl">
                    <a:srgbClr val="000000">
                      <a:alpha val="43137"/>
                    </a:srgbClr>
                  </a:outerShdw>
                </a:effectLst>
                <a:latin typeface="標楷體" panose="03000509000000000000" pitchFamily="65" charset="-120"/>
                <a:ea typeface="標楷體" panose="03000509000000000000" pitchFamily="65" charset="-120"/>
              </a:rPr>
              <a:t>の</a:t>
            </a:r>
            <a:r>
              <a:rPr lang="zh-TW" altLang="en-US" sz="6000" b="1" dirty="0" smtClean="0">
                <a:solidFill>
                  <a:srgbClr val="FFFF00"/>
                </a:solidFill>
                <a:effectLst>
                  <a:outerShdw blurRad="38100" dist="38100" dir="2700000" algn="tl">
                    <a:srgbClr val="000000">
                      <a:alpha val="43137"/>
                    </a:srgbClr>
                  </a:outerShdw>
                </a:effectLst>
                <a:latin typeface="標楷體" panose="03000509000000000000" pitchFamily="65" charset="-120"/>
                <a:ea typeface="標楷體" panose="03000509000000000000" pitchFamily="65" charset="-120"/>
              </a:rPr>
              <a:t>案例學習</a:t>
            </a:r>
            <a:endParaRPr lang="zh-TW" altLang="en-US" sz="6000" b="1"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58284287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62682" y="3006981"/>
            <a:ext cx="6532604" cy="1384995"/>
          </a:xfrm>
          <a:prstGeom prst="rect">
            <a:avLst/>
          </a:prstGeom>
        </p:spPr>
        <p:txBody>
          <a:bodyPr wrap="square">
            <a:spAutoFit/>
          </a:bodyPr>
          <a:lstStyle/>
          <a:p>
            <a:r>
              <a:rPr lang="en-US" altLang="zh-TW" sz="2800" dirty="0" smtClean="0"/>
              <a:t>uTaipei2019</a:t>
            </a:r>
          </a:p>
          <a:p>
            <a:endParaRPr lang="en-US" altLang="zh-TW" sz="2800" dirty="0"/>
          </a:p>
          <a:p>
            <a:r>
              <a:rPr lang="en-US" altLang="zh-TW" sz="2800" dirty="0" smtClean="0"/>
              <a:t>1_2_Matplotlib</a:t>
            </a:r>
            <a:r>
              <a:rPr lang="zh-TW" altLang="en-US" sz="2800" dirty="0"/>
              <a:t>範例學習快速入門</a:t>
            </a:r>
            <a:r>
              <a:rPr lang="en-US" altLang="zh-TW" sz="2800" dirty="0"/>
              <a:t>.</a:t>
            </a:r>
            <a:r>
              <a:rPr lang="en-US" altLang="zh-TW" sz="2800" dirty="0" err="1"/>
              <a:t>ipynb</a:t>
            </a:r>
            <a:endParaRPr lang="en-US" altLang="zh-TW" sz="2800" dirty="0"/>
          </a:p>
        </p:txBody>
      </p:sp>
      <p:sp>
        <p:nvSpPr>
          <p:cNvPr id="3" name="矩形 2"/>
          <p:cNvSpPr/>
          <p:nvPr/>
        </p:nvSpPr>
        <p:spPr>
          <a:xfrm>
            <a:off x="953410" y="468183"/>
            <a:ext cx="1794081" cy="830997"/>
          </a:xfrm>
          <a:prstGeom prst="rect">
            <a:avLst/>
          </a:prstGeom>
        </p:spPr>
        <p:txBody>
          <a:bodyPr wrap="none">
            <a:spAutoFit/>
          </a:bodyPr>
          <a:lstStyle/>
          <a:p>
            <a:r>
              <a:rPr lang="en-US" altLang="zh-TW" sz="4800" dirty="0" err="1" smtClean="0"/>
              <a:t>github</a:t>
            </a:r>
            <a:endParaRPr lang="en-US" altLang="zh-TW" sz="4800" dirty="0"/>
          </a:p>
        </p:txBody>
      </p:sp>
      <p:sp>
        <p:nvSpPr>
          <p:cNvPr id="4" name="矩形 3"/>
          <p:cNvSpPr/>
          <p:nvPr/>
        </p:nvSpPr>
        <p:spPr>
          <a:xfrm>
            <a:off x="1062682" y="1860693"/>
            <a:ext cx="3571170" cy="584775"/>
          </a:xfrm>
          <a:prstGeom prst="rect">
            <a:avLst/>
          </a:prstGeom>
        </p:spPr>
        <p:txBody>
          <a:bodyPr wrap="none">
            <a:spAutoFit/>
          </a:bodyPr>
          <a:lstStyle/>
          <a:p>
            <a:r>
              <a:rPr lang="en-US" altLang="zh-TW" sz="3200" dirty="0" err="1" smtClean="0"/>
              <a:t>mydear</a:t>
            </a:r>
            <a:r>
              <a:rPr lang="en-US" altLang="zh-TW" sz="3200" b="1" dirty="0" err="1" smtClean="0">
                <a:solidFill>
                  <a:srgbClr val="FF0000"/>
                </a:solidFill>
                <a:effectLst>
                  <a:outerShdw blurRad="38100" dist="38100" dir="2700000" algn="tl">
                    <a:srgbClr val="000000">
                      <a:alpha val="43137"/>
                    </a:srgbClr>
                  </a:outerShdw>
                </a:effectLst>
              </a:rPr>
              <a:t>great</a:t>
            </a:r>
            <a:r>
              <a:rPr lang="en-US" altLang="zh-TW" sz="3200" dirty="0" err="1" smtClean="0"/>
              <a:t>teacher</a:t>
            </a:r>
            <a:endParaRPr lang="en-US" altLang="zh-TW" sz="3200" dirty="0"/>
          </a:p>
        </p:txBody>
      </p:sp>
      <p:pic>
        <p:nvPicPr>
          <p:cNvPr id="5" name="圖片 4">
            <a:extLst>
              <a:ext uri="{FF2B5EF4-FFF2-40B4-BE49-F238E27FC236}">
                <a16:creationId xmlns:a16="http://schemas.microsoft.com/office/drawing/2014/main" id="{016291E8-051C-4EDF-A068-4C8F8B0B05DB}"/>
              </a:ext>
            </a:extLst>
          </p:cNvPr>
          <p:cNvPicPr>
            <a:picLocks noChangeAspect="1"/>
          </p:cNvPicPr>
          <p:nvPr/>
        </p:nvPicPr>
        <p:blipFill>
          <a:blip r:embed="rId2"/>
          <a:stretch>
            <a:fillRect/>
          </a:stretch>
        </p:blipFill>
        <p:spPr>
          <a:xfrm>
            <a:off x="-88776" y="6207487"/>
            <a:ext cx="9232776" cy="675546"/>
          </a:xfrm>
          <a:prstGeom prst="rect">
            <a:avLst/>
          </a:prstGeom>
        </p:spPr>
      </p:pic>
    </p:spTree>
    <p:extLst>
      <p:ext uri="{BB962C8B-B14F-4D97-AF65-F5344CB8AC3E}">
        <p14:creationId xmlns:p14="http://schemas.microsoft.com/office/powerpoint/2010/main" val="399467966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圖片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6328" y="996032"/>
            <a:ext cx="6932601" cy="4770454"/>
          </a:xfrm>
          <a:prstGeom prst="rect">
            <a:avLst/>
          </a:prstGeom>
        </p:spPr>
      </p:pic>
      <p:pic>
        <p:nvPicPr>
          <p:cNvPr id="3" name="圖片 2">
            <a:extLst>
              <a:ext uri="{FF2B5EF4-FFF2-40B4-BE49-F238E27FC236}">
                <a16:creationId xmlns:a16="http://schemas.microsoft.com/office/drawing/2014/main" id="{016291E8-051C-4EDF-A068-4C8F8B0B05DB}"/>
              </a:ext>
            </a:extLst>
          </p:cNvPr>
          <p:cNvPicPr>
            <a:picLocks noChangeAspect="1"/>
          </p:cNvPicPr>
          <p:nvPr/>
        </p:nvPicPr>
        <p:blipFill>
          <a:blip r:embed="rId3"/>
          <a:stretch>
            <a:fillRect/>
          </a:stretch>
        </p:blipFill>
        <p:spPr>
          <a:xfrm>
            <a:off x="-88776" y="6207487"/>
            <a:ext cx="9232776" cy="675546"/>
          </a:xfrm>
          <a:prstGeom prst="rect">
            <a:avLst/>
          </a:prstGeom>
        </p:spPr>
      </p:pic>
    </p:spTree>
    <p:extLst>
      <p:ext uri="{BB962C8B-B14F-4D97-AF65-F5344CB8AC3E}">
        <p14:creationId xmlns:p14="http://schemas.microsoft.com/office/powerpoint/2010/main" val="88012987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9181" y="1339617"/>
            <a:ext cx="7016844" cy="4533960"/>
          </a:xfrm>
          <a:prstGeom prst="rect">
            <a:avLst/>
          </a:prstGeom>
        </p:spPr>
      </p:pic>
      <p:pic>
        <p:nvPicPr>
          <p:cNvPr id="3" name="圖片 2">
            <a:extLst>
              <a:ext uri="{FF2B5EF4-FFF2-40B4-BE49-F238E27FC236}">
                <a16:creationId xmlns:a16="http://schemas.microsoft.com/office/drawing/2014/main" id="{016291E8-051C-4EDF-A068-4C8F8B0B05DB}"/>
              </a:ext>
            </a:extLst>
          </p:cNvPr>
          <p:cNvPicPr>
            <a:picLocks noChangeAspect="1"/>
          </p:cNvPicPr>
          <p:nvPr/>
        </p:nvPicPr>
        <p:blipFill>
          <a:blip r:embed="rId3"/>
          <a:stretch>
            <a:fillRect/>
          </a:stretch>
        </p:blipFill>
        <p:spPr>
          <a:xfrm>
            <a:off x="-88776" y="6207487"/>
            <a:ext cx="9232776" cy="675546"/>
          </a:xfrm>
          <a:prstGeom prst="rect">
            <a:avLst/>
          </a:prstGeom>
        </p:spPr>
      </p:pic>
    </p:spTree>
    <p:extLst>
      <p:ext uri="{BB962C8B-B14F-4D97-AF65-F5344CB8AC3E}">
        <p14:creationId xmlns:p14="http://schemas.microsoft.com/office/powerpoint/2010/main" val="2237044941"/>
      </p:ext>
    </p:extLst>
  </p:cSld>
  <p:clrMapOvr>
    <a:masterClrMapping/>
  </p:clrMapOvr>
</p:sld>
</file>

<file path=ppt/theme/theme1.xml><?xml version="1.0" encoding="utf-8"?>
<a:theme xmlns:a="http://schemas.openxmlformats.org/drawingml/2006/main" name="Office 佈景主題">
  <a:themeElements>
    <a:clrScheme name="Office 佈景主題">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佈景主題">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佈景主題">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10929</TotalTime>
  <Words>3163</Words>
  <Application>Microsoft Office PowerPoint</Application>
  <PresentationFormat>如螢幕大小 (4:3)</PresentationFormat>
  <Paragraphs>553</Paragraphs>
  <Slides>110</Slides>
  <Notes>0</Notes>
  <HiddenSlides>0</HiddenSlides>
  <MMClips>0</MMClips>
  <ScaleCrop>false</ScaleCrop>
  <HeadingPairs>
    <vt:vector size="6" baseType="variant">
      <vt:variant>
        <vt:lpstr>使用字型</vt:lpstr>
      </vt:variant>
      <vt:variant>
        <vt:i4>11</vt:i4>
      </vt:variant>
      <vt:variant>
        <vt:lpstr>佈景主題</vt:lpstr>
      </vt:variant>
      <vt:variant>
        <vt:i4>1</vt:i4>
      </vt:variant>
      <vt:variant>
        <vt:lpstr>投影片標題</vt:lpstr>
      </vt:variant>
      <vt:variant>
        <vt:i4>110</vt:i4>
      </vt:variant>
    </vt:vector>
  </HeadingPairs>
  <TitlesOfParts>
    <vt:vector size="122" baseType="lpstr">
      <vt:lpstr>Adobe 繁黑體 Std B</vt:lpstr>
      <vt:lpstr>Arial Unicode MS</vt:lpstr>
      <vt:lpstr>ＭＳ Ｐゴシック</vt:lpstr>
      <vt:lpstr>宋体</vt:lpstr>
      <vt:lpstr>新細明體</vt:lpstr>
      <vt:lpstr>標楷體</vt:lpstr>
      <vt:lpstr>Arial</vt:lpstr>
      <vt:lpstr>Calibri</vt:lpstr>
      <vt:lpstr>Calibri Light</vt:lpstr>
      <vt:lpstr>Courier New</vt:lpstr>
      <vt:lpstr>Wingdings</vt:lpstr>
      <vt:lpstr>Office 佈景主題</vt:lpstr>
      <vt:lpstr>AI4High::從資料科學到 機器學習與人工智慧</vt:lpstr>
      <vt:lpstr>PowerPoint 簡報</vt:lpstr>
      <vt:lpstr>各種大量資料的分析問題</vt:lpstr>
      <vt:lpstr>從工人(專家)智慧到人工(機器)智慧</vt:lpstr>
      <vt:lpstr>學習套件</vt:lpstr>
      <vt:lpstr>PowerPoint 簡報</vt:lpstr>
      <vt:lpstr>確認套件版本</vt:lpstr>
      <vt:lpstr>PowerPoint 簡報</vt:lpstr>
      <vt:lpstr>AI環境建置</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建立array(陣列)</vt:lpstr>
      <vt:lpstr>使用numpy.linspace產生陣列</vt:lpstr>
      <vt:lpstr>create identity matrix</vt:lpstr>
      <vt:lpstr>create identity matrix</vt:lpstr>
      <vt:lpstr>Create diagonal array</vt:lpstr>
      <vt:lpstr>Create diagonal array</vt:lpstr>
      <vt:lpstr>PowerPoint 簡報</vt:lpstr>
      <vt:lpstr>PowerPoint 簡報</vt:lpstr>
      <vt:lpstr>PowerPoint 簡報</vt:lpstr>
      <vt:lpstr>PowerPoint 簡報</vt:lpstr>
      <vt:lpstr>PowerPoint 簡報</vt:lpstr>
      <vt:lpstr>PowerPoint 簡報</vt:lpstr>
      <vt:lpstr>PowerPoint 簡報</vt:lpstr>
      <vt:lpstr>PowerPoint 簡報</vt:lpstr>
      <vt:lpstr>Array shape manipulation Flattening and Transpose</vt:lpstr>
      <vt:lpstr>Adding a dimension</vt:lpstr>
      <vt:lpstr>PowerPoint 簡報</vt:lpstr>
      <vt:lpstr>Array Indexing: Accessing Single Elements</vt:lpstr>
      <vt:lpstr>Array Indexing: Accessing Single Elements</vt:lpstr>
      <vt:lpstr>Array slicing陣列的切片運算</vt:lpstr>
      <vt:lpstr>PowerPoint 簡報</vt:lpstr>
      <vt:lpstr>PowerPoint 簡報</vt:lpstr>
      <vt:lpstr>PowerPoint 簡報</vt:lpstr>
      <vt:lpstr>Reduction Operations</vt:lpstr>
      <vt:lpstr>PowerPoint 簡報</vt:lpstr>
      <vt:lpstr>PowerPoint 簡報</vt:lpstr>
      <vt:lpstr>使用加快速度運算的 Universal Functions</vt:lpstr>
      <vt:lpstr>NumPy vs Python:看看誰比較快</vt:lpstr>
      <vt:lpstr>更多範例</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Broadcasting</vt:lpstr>
      <vt:lpstr>使用 Numpy random模組 產生隨機資料</vt:lpstr>
      <vt:lpstr>PowerPoint 簡報</vt:lpstr>
      <vt:lpstr>建立array(陣列)</vt:lpstr>
      <vt:lpstr>PowerPoint 簡報</vt:lpstr>
      <vt:lpstr>PowerPoint 簡報</vt:lpstr>
      <vt:lpstr>numpy.random.rand()</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Numpy檔案輸入與輸出</vt:lpstr>
      <vt:lpstr>PowerPoint 簡報</vt:lpstr>
      <vt:lpstr>Array sorting</vt:lpstr>
      <vt:lpstr>Reverse array </vt:lpstr>
      <vt:lpstr>AI4High::從資料科學到機器學習與人工智慧</vt:lpstr>
      <vt:lpstr>PowerPoint 簡報</vt:lpstr>
      <vt:lpstr>PowerPoint 簡報</vt:lpstr>
      <vt:lpstr>Data Visualization 資料視覺化の有許多套件 請挑選你熟悉的….深入學習</vt:lpstr>
      <vt:lpstr>Charting in Colaboratory</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在Google Colab學習seaborn</vt:lpstr>
      <vt:lpstr>PowerPoint 簡報</vt:lpstr>
      <vt:lpstr>PowerPoint 簡報</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從資料科學到人工智慧</dc:title>
  <dc:creator>BREAKALLCTF{Letmeseesee}</dc:creator>
  <cp:lastModifiedBy>Eric .</cp:lastModifiedBy>
  <cp:revision>106</cp:revision>
  <dcterms:created xsi:type="dcterms:W3CDTF">2019-04-02T10:16:23Z</dcterms:created>
  <dcterms:modified xsi:type="dcterms:W3CDTF">2020-07-11T08:48:38Z</dcterms:modified>
</cp:coreProperties>
</file>